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522011" r:id="rId4"/>
    <p:sldMasterId id="2147522031" r:id="rId5"/>
  </p:sldMasterIdLst>
  <p:notesMasterIdLst>
    <p:notesMasterId r:id="rId16"/>
  </p:notesMasterIdLst>
  <p:handoutMasterIdLst>
    <p:handoutMasterId r:id="rId17"/>
  </p:handoutMasterIdLst>
  <p:sldIdLst>
    <p:sldId id="2595" r:id="rId6"/>
    <p:sldId id="2145705915" r:id="rId7"/>
    <p:sldId id="2145705921" r:id="rId8"/>
    <p:sldId id="3019" r:id="rId9"/>
    <p:sldId id="2145705923" r:id="rId10"/>
    <p:sldId id="2145705924" r:id="rId11"/>
    <p:sldId id="2145705930" r:id="rId12"/>
    <p:sldId id="2145705925" r:id="rId13"/>
    <p:sldId id="2145705884" r:id="rId14"/>
    <p:sldId id="2145705931" r:id="rId15"/>
  </p:sldIdLst>
  <p:sldSz cx="12192000" cy="6858000"/>
  <p:notesSz cx="7010400" cy="9296400"/>
  <p:custDataLst>
    <p:tags r:id="rId18"/>
  </p:custDataLst>
  <p:defaultTextStyle>
    <a:defPPr>
      <a:defRPr lang="en-US"/>
    </a:defPPr>
    <a:lvl1pPr algn="l" rtl="0" fontAlgn="base">
      <a:spcBef>
        <a:spcPct val="0"/>
      </a:spcBef>
      <a:spcAft>
        <a:spcPct val="0"/>
      </a:spcAft>
      <a:defRPr sz="800" b="1" kern="1200">
        <a:solidFill>
          <a:schemeClr val="accent2"/>
        </a:solidFill>
        <a:latin typeface="Arial" charset="0"/>
        <a:ea typeface="+mn-ea"/>
        <a:cs typeface="Arial" charset="0"/>
      </a:defRPr>
    </a:lvl1pPr>
    <a:lvl2pPr marL="457200" algn="l" rtl="0" fontAlgn="base">
      <a:spcBef>
        <a:spcPct val="0"/>
      </a:spcBef>
      <a:spcAft>
        <a:spcPct val="0"/>
      </a:spcAft>
      <a:defRPr sz="800" b="1" kern="1200">
        <a:solidFill>
          <a:schemeClr val="accent2"/>
        </a:solidFill>
        <a:latin typeface="Arial" charset="0"/>
        <a:ea typeface="+mn-ea"/>
        <a:cs typeface="Arial" charset="0"/>
      </a:defRPr>
    </a:lvl2pPr>
    <a:lvl3pPr marL="914400" algn="l" rtl="0" fontAlgn="base">
      <a:spcBef>
        <a:spcPct val="0"/>
      </a:spcBef>
      <a:spcAft>
        <a:spcPct val="0"/>
      </a:spcAft>
      <a:defRPr sz="800" b="1" kern="1200">
        <a:solidFill>
          <a:schemeClr val="accent2"/>
        </a:solidFill>
        <a:latin typeface="Arial" charset="0"/>
        <a:ea typeface="+mn-ea"/>
        <a:cs typeface="Arial" charset="0"/>
      </a:defRPr>
    </a:lvl3pPr>
    <a:lvl4pPr marL="1371600" algn="l" rtl="0" fontAlgn="base">
      <a:spcBef>
        <a:spcPct val="0"/>
      </a:spcBef>
      <a:spcAft>
        <a:spcPct val="0"/>
      </a:spcAft>
      <a:defRPr sz="800" b="1" kern="1200">
        <a:solidFill>
          <a:schemeClr val="accent2"/>
        </a:solidFill>
        <a:latin typeface="Arial" charset="0"/>
        <a:ea typeface="+mn-ea"/>
        <a:cs typeface="Arial" charset="0"/>
      </a:defRPr>
    </a:lvl4pPr>
    <a:lvl5pPr marL="1828800" algn="l" rtl="0" fontAlgn="base">
      <a:spcBef>
        <a:spcPct val="0"/>
      </a:spcBef>
      <a:spcAft>
        <a:spcPct val="0"/>
      </a:spcAft>
      <a:defRPr sz="800" b="1" kern="1200">
        <a:solidFill>
          <a:schemeClr val="accent2"/>
        </a:solidFill>
        <a:latin typeface="Arial" charset="0"/>
        <a:ea typeface="+mn-ea"/>
        <a:cs typeface="Arial" charset="0"/>
      </a:defRPr>
    </a:lvl5pPr>
    <a:lvl6pPr marL="2286000" algn="l" defTabSz="914400" rtl="0" eaLnBrk="1" latinLnBrk="0" hangingPunct="1">
      <a:defRPr sz="800" b="1" kern="1200">
        <a:solidFill>
          <a:schemeClr val="accent2"/>
        </a:solidFill>
        <a:latin typeface="Arial" charset="0"/>
        <a:ea typeface="+mn-ea"/>
        <a:cs typeface="Arial" charset="0"/>
      </a:defRPr>
    </a:lvl6pPr>
    <a:lvl7pPr marL="2743200" algn="l" defTabSz="914400" rtl="0" eaLnBrk="1" latinLnBrk="0" hangingPunct="1">
      <a:defRPr sz="800" b="1" kern="1200">
        <a:solidFill>
          <a:schemeClr val="accent2"/>
        </a:solidFill>
        <a:latin typeface="Arial" charset="0"/>
        <a:ea typeface="+mn-ea"/>
        <a:cs typeface="Arial" charset="0"/>
      </a:defRPr>
    </a:lvl7pPr>
    <a:lvl8pPr marL="3200400" algn="l" defTabSz="914400" rtl="0" eaLnBrk="1" latinLnBrk="0" hangingPunct="1">
      <a:defRPr sz="800" b="1" kern="1200">
        <a:solidFill>
          <a:schemeClr val="accent2"/>
        </a:solidFill>
        <a:latin typeface="Arial" charset="0"/>
        <a:ea typeface="+mn-ea"/>
        <a:cs typeface="Arial" charset="0"/>
      </a:defRPr>
    </a:lvl8pPr>
    <a:lvl9pPr marL="3657600" algn="l" defTabSz="914400" rtl="0" eaLnBrk="1" latinLnBrk="0" hangingPunct="1">
      <a:defRPr sz="8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p15:guide id="1" orient="horz" pos="372" userDrawn="1">
          <p15:clr>
            <a:srgbClr val="A4A3A4"/>
          </p15:clr>
        </p15:guide>
        <p15:guide id="2" pos="3840" userDrawn="1">
          <p15:clr>
            <a:srgbClr val="A4A3A4"/>
          </p15:clr>
        </p15:guide>
        <p15:guide id="6" orient="horz" pos="2424" userDrawn="1">
          <p15:clr>
            <a:srgbClr val="A4A3A4"/>
          </p15:clr>
        </p15:guide>
        <p15:guide id="11" orient="horz" pos="794" userDrawn="1">
          <p15:clr>
            <a:srgbClr val="A4A3A4"/>
          </p15:clr>
        </p15:guide>
        <p15:guide id="12" pos="7361" userDrawn="1">
          <p15:clr>
            <a:srgbClr val="A4A3A4"/>
          </p15:clr>
        </p15:guide>
        <p15:guide id="13" pos="288" userDrawn="1">
          <p15:clr>
            <a:srgbClr val="A4A3A4"/>
          </p15:clr>
        </p15:guide>
        <p15:guide id="14" orient="horz" pos="1224" userDrawn="1">
          <p15:clr>
            <a:srgbClr val="A4A3A4"/>
          </p15:clr>
        </p15:guide>
        <p15:guide id="15" pos="547" userDrawn="1">
          <p15:clr>
            <a:srgbClr val="A4A3A4"/>
          </p15:clr>
        </p15:guide>
        <p15:guide id="16" pos="7131" userDrawn="1">
          <p15:clr>
            <a:srgbClr val="A4A3A4"/>
          </p15:clr>
        </p15:guide>
      </p15:sldGuideLst>
    </p:ext>
    <p:ext uri="{2D200454-40CA-4A62-9FC3-DE9A4176ACB9}">
      <p15:notesGuideLst xmlns:p15="http://schemas.microsoft.com/office/powerpoint/2012/main">
        <p15:guide id="1" orient="horz" pos="2788" userDrawn="1">
          <p15:clr>
            <a:srgbClr val="A4A3A4"/>
          </p15:clr>
        </p15:guide>
        <p15:guide id="2" pos="4482" userDrawn="1">
          <p15:clr>
            <a:srgbClr val="A4A3A4"/>
          </p15:clr>
        </p15:guide>
        <p15:guide id="3" orient="horz" pos="2740" userDrawn="1">
          <p15:clr>
            <a:srgbClr val="A4A3A4"/>
          </p15:clr>
        </p15:guide>
        <p15:guide id="4" pos="4379" userDrawn="1">
          <p15:clr>
            <a:srgbClr val="A4A3A4"/>
          </p15:clr>
        </p15:guide>
        <p15:guide id="5" orient="horz" pos="2980" userDrawn="1">
          <p15:clr>
            <a:srgbClr val="A4A3A4"/>
          </p15:clr>
        </p15:guide>
        <p15:guide id="6" orient="horz" pos="2929" userDrawn="1">
          <p15:clr>
            <a:srgbClr val="A4A3A4"/>
          </p15:clr>
        </p15:guide>
        <p15:guide id="7" pos="4343" userDrawn="1">
          <p15:clr>
            <a:srgbClr val="A4A3A4"/>
          </p15:clr>
        </p15:guide>
        <p15:guide id="8" pos="4243" userDrawn="1">
          <p15:clr>
            <a:srgbClr val="A4A3A4"/>
          </p15:clr>
        </p15:guide>
        <p15:guide id="9" orient="horz" pos="2651" userDrawn="1">
          <p15:clr>
            <a:srgbClr val="A4A3A4"/>
          </p15:clr>
        </p15:guide>
        <p15:guide id="10" orient="horz" pos="2606" userDrawn="1">
          <p15:clr>
            <a:srgbClr val="A4A3A4"/>
          </p15:clr>
        </p15:guide>
        <p15:guide id="11" orient="horz" pos="2834" userDrawn="1">
          <p15:clr>
            <a:srgbClr val="A4A3A4"/>
          </p15:clr>
        </p15:guide>
        <p15:guide id="12" orient="horz" pos="2785" userDrawn="1">
          <p15:clr>
            <a:srgbClr val="A4A3A4"/>
          </p15:clr>
        </p15:guide>
        <p15:guide id="13" pos="4728" userDrawn="1">
          <p15:clr>
            <a:srgbClr val="A4A3A4"/>
          </p15:clr>
        </p15:guide>
        <p15:guide id="14" pos="4620" userDrawn="1">
          <p15:clr>
            <a:srgbClr val="A4A3A4"/>
          </p15:clr>
        </p15:guide>
        <p15:guide id="15" pos="4582" userDrawn="1">
          <p15:clr>
            <a:srgbClr val="A4A3A4"/>
          </p15:clr>
        </p15:guide>
        <p15:guide id="16" pos="4476" userDrawn="1">
          <p15:clr>
            <a:srgbClr val="A4A3A4"/>
          </p15:clr>
        </p15:guide>
        <p15:guide id="17" orient="horz" pos="2932" userDrawn="1">
          <p15:clr>
            <a:srgbClr val="A4A3A4"/>
          </p15:clr>
        </p15:guide>
        <p15:guide id="18" orient="horz" pos="2881" userDrawn="1">
          <p15:clr>
            <a:srgbClr val="A4A3A4"/>
          </p15:clr>
        </p15:guide>
        <p15:guide id="19" orient="horz" pos="3134" userDrawn="1">
          <p15:clr>
            <a:srgbClr val="A4A3A4"/>
          </p15:clr>
        </p15:guide>
        <p15:guide id="20" orient="horz" pos="3080" userDrawn="1">
          <p15:clr>
            <a:srgbClr val="A4A3A4"/>
          </p15:clr>
        </p15:guide>
        <p15:guide id="21" pos="4249" userDrawn="1">
          <p15:clr>
            <a:srgbClr val="A4A3A4"/>
          </p15:clr>
        </p15:guide>
        <p15:guide id="22" pos="4151" userDrawn="1">
          <p15:clr>
            <a:srgbClr val="A4A3A4"/>
          </p15:clr>
        </p15:guide>
        <p15:guide id="23" pos="4117" userDrawn="1">
          <p15:clr>
            <a:srgbClr val="A4A3A4"/>
          </p15:clr>
        </p15:guide>
        <p15:guide id="24" pos="40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Maasland" initials="RM" lastIdx="1" clrIdx="0"/>
  <p:cmAuthor id="1" name="Heather Nelms" initials="HN" lastIdx="3" clrIdx="1"/>
  <p:cmAuthor id="2" name="magibbons" initials="m" lastIdx="2" clrIdx="2"/>
  <p:cmAuthor id="3" name="Serena McGovern" initials="SM" lastIdx="4" clrIdx="3">
    <p:extLst>
      <p:ext uri="{19B8F6BF-5375-455C-9EA6-DF929625EA0E}">
        <p15:presenceInfo xmlns:p15="http://schemas.microsoft.com/office/powerpoint/2012/main" userId="S::smcgovern@clintonhealthaccess.org::0abb50df-2c9a-48f5-96fe-a3b925fa9387" providerId="AD"/>
      </p:ext>
    </p:extLst>
  </p:cmAuthor>
  <p:cmAuthor id="4" name="Owen Demke" initials="OD" lastIdx="2" clrIdx="4">
    <p:extLst>
      <p:ext uri="{19B8F6BF-5375-455C-9EA6-DF929625EA0E}">
        <p15:presenceInfo xmlns:p15="http://schemas.microsoft.com/office/powerpoint/2012/main" userId="S::odemke@clintonhealthaccess.org::fb19a72f-8d65-4be2-96bc-9f943591aea6" providerId="AD"/>
      </p:ext>
    </p:extLst>
  </p:cmAuthor>
  <p:cmAuthor id="5" name="Sostena Romano" initials="SR" lastIdx="3" clrIdx="5">
    <p:extLst>
      <p:ext uri="{19B8F6BF-5375-455C-9EA6-DF929625EA0E}">
        <p15:presenceInfo xmlns:p15="http://schemas.microsoft.com/office/powerpoint/2012/main" userId="Sostena Rom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BA0"/>
    <a:srgbClr val="C4B798"/>
    <a:srgbClr val="FF7921"/>
    <a:srgbClr val="BFBFBF"/>
    <a:srgbClr val="31508E"/>
    <a:srgbClr val="287AC8"/>
    <a:srgbClr val="47A6F1"/>
    <a:srgbClr val="DE6A10"/>
    <a:srgbClr val="00013A"/>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2317" autoAdjust="0"/>
  </p:normalViewPr>
  <p:slideViewPr>
    <p:cSldViewPr snapToGrid="0">
      <p:cViewPr varScale="1">
        <p:scale>
          <a:sx n="87" d="100"/>
          <a:sy n="87" d="100"/>
        </p:scale>
        <p:origin x="60" y="408"/>
      </p:cViewPr>
      <p:guideLst>
        <p:guide orient="horz" pos="372"/>
        <p:guide pos="3840"/>
        <p:guide orient="horz" pos="2424"/>
        <p:guide orient="horz" pos="794"/>
        <p:guide pos="7361"/>
        <p:guide pos="288"/>
        <p:guide orient="horz" pos="1224"/>
        <p:guide pos="547"/>
        <p:guide pos="7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p:cViewPr>
        <p:scale>
          <a:sx n="90" d="100"/>
          <a:sy n="90" d="100"/>
        </p:scale>
        <p:origin x="5184" y="968"/>
      </p:cViewPr>
      <p:guideLst>
        <p:guide orient="horz" pos="2788"/>
        <p:guide pos="4482"/>
        <p:guide orient="horz" pos="2740"/>
        <p:guide pos="4379"/>
        <p:guide orient="horz" pos="2980"/>
        <p:guide orient="horz" pos="2929"/>
        <p:guide pos="4343"/>
        <p:guide pos="4243"/>
        <p:guide orient="horz" pos="2651"/>
        <p:guide orient="horz" pos="2606"/>
        <p:guide orient="horz" pos="2834"/>
        <p:guide orient="horz" pos="2785"/>
        <p:guide pos="4728"/>
        <p:guide pos="4620"/>
        <p:guide pos="4582"/>
        <p:guide pos="4476"/>
        <p:guide orient="horz" pos="2932"/>
        <p:guide orient="horz" pos="2881"/>
        <p:guide orient="horz" pos="3134"/>
        <p:guide orient="horz" pos="3080"/>
        <p:guide pos="4249"/>
        <p:guide pos="4151"/>
        <p:guide pos="4117"/>
        <p:guide pos="40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8" y="1"/>
            <a:ext cx="3051836" cy="2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457" tIns="41229" rIns="82457" bIns="41229" numCol="1" anchor="t" anchorCtr="0" compatLnSpc="1">
            <a:prstTxWarp prst="textNoShape">
              <a:avLst/>
            </a:prstTxWarp>
            <a:spAutoFit/>
          </a:bodyPr>
          <a:lstStyle>
            <a:lvl1pPr defTabSz="820259" eaLnBrk="0" hangingPunct="0">
              <a:spcBef>
                <a:spcPct val="20000"/>
              </a:spcBef>
              <a:defRPr sz="1000" b="0">
                <a:latin typeface="Arial" pitchFamily="34" charset="0"/>
                <a:cs typeface="Arial" pitchFamily="34" charset="0"/>
              </a:defRPr>
            </a:lvl1pPr>
          </a:lstStyle>
          <a:p>
            <a:pPr>
              <a:defRPr/>
            </a:pPr>
            <a:endParaRPr lang="en-US" altLang="en-US" dirty="0"/>
          </a:p>
        </p:txBody>
      </p:sp>
      <p:sp>
        <p:nvSpPr>
          <p:cNvPr id="66563" name="Rectangle 3"/>
          <p:cNvSpPr>
            <a:spLocks noGrp="1" noChangeArrowheads="1"/>
          </p:cNvSpPr>
          <p:nvPr>
            <p:ph type="dt" sz="quarter" idx="1"/>
          </p:nvPr>
        </p:nvSpPr>
        <p:spPr bwMode="auto">
          <a:xfrm>
            <a:off x="3976823" y="1"/>
            <a:ext cx="3056402" cy="2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457" tIns="41229" rIns="82457" bIns="41229" numCol="1" anchor="t" anchorCtr="0" compatLnSpc="1">
            <a:prstTxWarp prst="textNoShape">
              <a:avLst/>
            </a:prstTxWarp>
            <a:spAutoFit/>
          </a:bodyPr>
          <a:lstStyle>
            <a:lvl1pPr algn="r" defTabSz="820259" eaLnBrk="0" hangingPunct="0">
              <a:spcBef>
                <a:spcPct val="20000"/>
              </a:spcBef>
              <a:defRPr sz="1000" b="0">
                <a:latin typeface="Arial" pitchFamily="34" charset="0"/>
                <a:cs typeface="Arial" pitchFamily="34" charset="0"/>
              </a:defRPr>
            </a:lvl1pPr>
          </a:lstStyle>
          <a:p>
            <a:pPr>
              <a:defRPr/>
            </a:pPr>
            <a:endParaRPr lang="en-US" altLang="en-US" dirty="0"/>
          </a:p>
        </p:txBody>
      </p:sp>
      <p:sp>
        <p:nvSpPr>
          <p:cNvPr id="66565" name="Rectangle 5"/>
          <p:cNvSpPr>
            <a:spLocks noGrp="1" noChangeArrowheads="1"/>
          </p:cNvSpPr>
          <p:nvPr>
            <p:ph type="sldNum" sz="quarter" idx="3"/>
          </p:nvPr>
        </p:nvSpPr>
        <p:spPr bwMode="auto">
          <a:xfrm>
            <a:off x="3976823" y="9076157"/>
            <a:ext cx="3056402" cy="2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457" tIns="41229" rIns="82457" bIns="41229" numCol="1" anchor="b" anchorCtr="0" compatLnSpc="1">
            <a:prstTxWarp prst="textNoShape">
              <a:avLst/>
            </a:prstTxWarp>
            <a:spAutoFit/>
          </a:bodyPr>
          <a:lstStyle>
            <a:lvl1pPr algn="r" defTabSz="820259" eaLnBrk="0" hangingPunct="0">
              <a:spcBef>
                <a:spcPct val="20000"/>
              </a:spcBef>
              <a:defRPr sz="1000" b="0">
                <a:latin typeface="Arial" pitchFamily="34" charset="0"/>
                <a:cs typeface="Arial" pitchFamily="34" charset="0"/>
              </a:defRPr>
            </a:lvl1pPr>
          </a:lstStyle>
          <a:p>
            <a:pPr>
              <a:defRPr/>
            </a:pPr>
            <a:fld id="{F9448027-EA9D-419B-A651-AEA05E4F55C2}" type="slidenum">
              <a:rPr lang="en-US" altLang="en-US"/>
              <a:pPr>
                <a:defRPr/>
              </a:pPr>
              <a:t>‹N°›</a:t>
            </a:fld>
            <a:endParaRPr lang="en-US" altLang="en-US" dirty="0"/>
          </a:p>
        </p:txBody>
      </p:sp>
    </p:spTree>
    <p:extLst>
      <p:ext uri="{BB962C8B-B14F-4D97-AF65-F5344CB8AC3E}">
        <p14:creationId xmlns:p14="http://schemas.microsoft.com/office/powerpoint/2010/main" val="8145595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050"/>
          <p:cNvSpPr>
            <a:spLocks noGrp="1" noChangeArrowheads="1"/>
          </p:cNvSpPr>
          <p:nvPr>
            <p:ph type="hdr" sz="quarter"/>
          </p:nvPr>
        </p:nvSpPr>
        <p:spPr bwMode="auto">
          <a:xfrm>
            <a:off x="10" y="1"/>
            <a:ext cx="65" cy="153888"/>
          </a:xfrm>
          <a:prstGeom prst="rect">
            <a:avLst/>
          </a:prstGeom>
          <a:noFill/>
          <a:ln>
            <a:noFill/>
          </a:ln>
          <a:effectLst/>
        </p:spPr>
        <p:txBody>
          <a:bodyPr vert="horz" wrap="none" lIns="0" tIns="0" rIns="0" bIns="0" numCol="1" anchor="t" anchorCtr="0" compatLnSpc="1">
            <a:prstTxWarp prst="textNoShape">
              <a:avLst/>
            </a:prstTxWarp>
            <a:spAutoFit/>
          </a:bodyPr>
          <a:lstStyle>
            <a:lvl1pPr defTabSz="811278" eaLnBrk="0" hangingPunct="0">
              <a:spcBef>
                <a:spcPct val="20000"/>
              </a:spcBef>
              <a:buClr>
                <a:schemeClr val="accent1"/>
              </a:buClr>
              <a:buSzPct val="90000"/>
              <a:buFont typeface="Wingdings" pitchFamily="2" charset="2"/>
              <a:buNone/>
              <a:defRPr sz="1000" b="0">
                <a:latin typeface="Arial" pitchFamily="34" charset="0"/>
                <a:cs typeface="Arial" pitchFamily="34" charset="0"/>
              </a:defRPr>
            </a:lvl1pPr>
          </a:lstStyle>
          <a:p>
            <a:pPr>
              <a:defRPr/>
            </a:pPr>
            <a:endParaRPr lang="en-US" altLang="en-US" dirty="0"/>
          </a:p>
        </p:txBody>
      </p:sp>
      <p:sp>
        <p:nvSpPr>
          <p:cNvPr id="402435" name="Rectangle 2051"/>
          <p:cNvSpPr>
            <a:spLocks noGrp="1" noChangeArrowheads="1"/>
          </p:cNvSpPr>
          <p:nvPr>
            <p:ph type="dt" idx="1"/>
          </p:nvPr>
        </p:nvSpPr>
        <p:spPr bwMode="auto">
          <a:xfrm>
            <a:off x="6996654" y="1"/>
            <a:ext cx="65" cy="153888"/>
          </a:xfrm>
          <a:prstGeom prst="rect">
            <a:avLst/>
          </a:prstGeom>
          <a:noFill/>
          <a:ln>
            <a:noFill/>
          </a:ln>
          <a:effectLst/>
        </p:spPr>
        <p:txBody>
          <a:bodyPr vert="horz" wrap="none" lIns="0" tIns="0" rIns="0" bIns="0" numCol="1" anchor="t" anchorCtr="0" compatLnSpc="1">
            <a:prstTxWarp prst="textNoShape">
              <a:avLst/>
            </a:prstTxWarp>
            <a:spAutoFit/>
          </a:bodyPr>
          <a:lstStyle>
            <a:lvl1pPr algn="r" defTabSz="811278" eaLnBrk="0" hangingPunct="0">
              <a:spcBef>
                <a:spcPct val="20000"/>
              </a:spcBef>
              <a:buClr>
                <a:schemeClr val="accent1"/>
              </a:buClr>
              <a:buSzPct val="90000"/>
              <a:buFont typeface="Wingdings" pitchFamily="2" charset="2"/>
              <a:buNone/>
              <a:defRPr sz="1000" b="0">
                <a:latin typeface="Arial" pitchFamily="34" charset="0"/>
                <a:cs typeface="Arial" pitchFamily="34" charset="0"/>
              </a:defRPr>
            </a:lvl1pPr>
          </a:lstStyle>
          <a:p>
            <a:pPr>
              <a:defRPr/>
            </a:pPr>
            <a:endParaRPr lang="en-US" altLang="en-US" dirty="0"/>
          </a:p>
        </p:txBody>
      </p:sp>
      <p:sp>
        <p:nvSpPr>
          <p:cNvPr id="312324" name="Rectangle 2052"/>
          <p:cNvSpPr>
            <a:spLocks noGrp="1" noRot="1" noChangeAspect="1" noChangeArrowheads="1" noTextEdit="1"/>
          </p:cNvSpPr>
          <p:nvPr>
            <p:ph type="sldImg" idx="2"/>
          </p:nvPr>
        </p:nvSpPr>
        <p:spPr bwMode="auto">
          <a:xfrm>
            <a:off x="398463" y="681038"/>
            <a:ext cx="6215062"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7" name="Rectangle 2053"/>
          <p:cNvSpPr>
            <a:spLocks noGrp="1" noChangeArrowheads="1"/>
          </p:cNvSpPr>
          <p:nvPr>
            <p:ph type="body" sz="quarter" idx="3"/>
          </p:nvPr>
        </p:nvSpPr>
        <p:spPr bwMode="auto">
          <a:xfrm>
            <a:off x="696788" y="4648207"/>
            <a:ext cx="5600105" cy="4091767"/>
          </a:xfrm>
          <a:prstGeom prst="rect">
            <a:avLst/>
          </a:prstGeom>
          <a:noFill/>
          <a:ln>
            <a:noFill/>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2438" name="Rectangle 2054"/>
          <p:cNvSpPr>
            <a:spLocks noGrp="1" noChangeArrowheads="1"/>
          </p:cNvSpPr>
          <p:nvPr>
            <p:ph type="ftr" sz="quarter" idx="4"/>
          </p:nvPr>
        </p:nvSpPr>
        <p:spPr bwMode="auto">
          <a:xfrm>
            <a:off x="3" y="9117918"/>
            <a:ext cx="2125582" cy="153888"/>
          </a:xfrm>
          <a:prstGeom prst="rect">
            <a:avLst/>
          </a:prstGeom>
          <a:noFill/>
          <a:ln>
            <a:noFill/>
          </a:ln>
          <a:effectLst/>
        </p:spPr>
        <p:txBody>
          <a:bodyPr vert="horz" wrap="none" lIns="0" tIns="0" rIns="0" bIns="0" numCol="1" anchor="b" anchorCtr="0" compatLnSpc="1">
            <a:prstTxWarp prst="textNoShape">
              <a:avLst/>
            </a:prstTxWarp>
            <a:spAutoFit/>
          </a:bodyPr>
          <a:lstStyle>
            <a:lvl1pPr defTabSz="811278" eaLnBrk="0" hangingPunct="0">
              <a:spcBef>
                <a:spcPct val="20000"/>
              </a:spcBef>
              <a:buClr>
                <a:schemeClr val="accent1"/>
              </a:buClr>
              <a:buSzPct val="90000"/>
              <a:buFont typeface="Wingdings" pitchFamily="2" charset="2"/>
              <a:buNone/>
              <a:defRPr sz="1000" b="0">
                <a:latin typeface="Arial" pitchFamily="34" charset="0"/>
                <a:cs typeface="Arial" pitchFamily="34" charset="0"/>
              </a:defRPr>
            </a:lvl1pPr>
          </a:lstStyle>
          <a:p>
            <a:pPr>
              <a:defRPr/>
            </a:pPr>
            <a:r>
              <a:rPr lang="en-US" altLang="en-US" dirty="0"/>
              <a:t>L:\EPS\Roadshow\Arrow II (5434034)</a:t>
            </a:r>
          </a:p>
        </p:txBody>
      </p:sp>
      <p:sp>
        <p:nvSpPr>
          <p:cNvPr id="402439" name="Rectangle 2055"/>
          <p:cNvSpPr>
            <a:spLocks noGrp="1" noChangeArrowheads="1"/>
          </p:cNvSpPr>
          <p:nvPr>
            <p:ph type="sldNum" sz="quarter" idx="5"/>
          </p:nvPr>
        </p:nvSpPr>
        <p:spPr bwMode="auto">
          <a:xfrm>
            <a:off x="6839614" y="9117918"/>
            <a:ext cx="157094" cy="153888"/>
          </a:xfrm>
          <a:prstGeom prst="rect">
            <a:avLst/>
          </a:prstGeom>
          <a:noFill/>
          <a:ln>
            <a:noFill/>
          </a:ln>
          <a:effectLst/>
        </p:spPr>
        <p:txBody>
          <a:bodyPr vert="horz" wrap="none" lIns="0" tIns="0" rIns="0" bIns="0" numCol="1" anchor="b" anchorCtr="0" compatLnSpc="1">
            <a:prstTxWarp prst="textNoShape">
              <a:avLst/>
            </a:prstTxWarp>
            <a:spAutoFit/>
          </a:bodyPr>
          <a:lstStyle>
            <a:lvl1pPr algn="r" defTabSz="811278" eaLnBrk="0" hangingPunct="0">
              <a:spcBef>
                <a:spcPct val="20000"/>
              </a:spcBef>
              <a:buClr>
                <a:schemeClr val="accent1"/>
              </a:buClr>
              <a:buSzPct val="90000"/>
              <a:buFont typeface="Wingdings" pitchFamily="2" charset="2"/>
              <a:buNone/>
              <a:defRPr sz="1000" b="0">
                <a:latin typeface="Arial" pitchFamily="34" charset="0"/>
                <a:cs typeface="Arial" pitchFamily="34" charset="0"/>
              </a:defRPr>
            </a:lvl1pPr>
          </a:lstStyle>
          <a:p>
            <a:pPr>
              <a:defRPr/>
            </a:pPr>
            <a:fld id="{84B822F2-5450-4FE7-A511-9DCE63FF2AD3}" type="slidenum">
              <a:rPr lang="en-US" altLang="en-US"/>
              <a:pPr>
                <a:defRPr/>
              </a:pPr>
              <a:t>‹N°›</a:t>
            </a:fld>
            <a:endParaRPr lang="en-US" altLang="en-US" dirty="0"/>
          </a:p>
        </p:txBody>
      </p:sp>
    </p:spTree>
    <p:extLst>
      <p:ext uri="{BB962C8B-B14F-4D97-AF65-F5344CB8AC3E}">
        <p14:creationId xmlns:p14="http://schemas.microsoft.com/office/powerpoint/2010/main" val="171952006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81038"/>
            <a:ext cx="6215062" cy="3495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478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12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Tree>
    <p:extLst>
      <p:ext uri="{BB962C8B-B14F-4D97-AF65-F5344CB8AC3E}">
        <p14:creationId xmlns:p14="http://schemas.microsoft.com/office/powerpoint/2010/main" val="44568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147926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ABBOTT m-2000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sng" strike="noStrike" kern="1200" cap="none" spc="0" normalizeH="0" baseline="0" noProof="0" dirty="0">
                <a:ln>
                  <a:noFill/>
                </a:ln>
                <a:solidFill>
                  <a:prstClr val="black"/>
                </a:solidFill>
                <a:effectLst/>
                <a:uLnTx/>
                <a:uFillTx/>
                <a:latin typeface="Calibri"/>
                <a:ea typeface="+mn-ea"/>
                <a:cs typeface="Arial" charset="0"/>
              </a:rPr>
              <a:t>~350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in Sub-Saharan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CEPHEID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&gt;4000 systems deployed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prstClr val="black"/>
                </a:solidFill>
                <a:latin typeface="Calibri"/>
                <a:ea typeface="+mn-ea"/>
                <a:cs typeface="Arial" charset="0"/>
              </a:rPr>
              <a:t>ROCHE 68/8800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Hologic has ~50 Panthers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Sub-Saharan Africa</a:t>
            </a: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prstClr val="black"/>
              </a:solidFill>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Calibri"/>
                <a:ea typeface="+mn-ea"/>
                <a:cs typeface="Arial" charset="0"/>
              </a:rPr>
              <a:t>11 countries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Calibri"/>
                <a:ea typeface="+mn-ea"/>
                <a:cs typeface="Arial" charset="0"/>
              </a:rPr>
              <a:t>Sub-Saharan Africa</a:t>
            </a:r>
            <a:r>
              <a:rPr lang="en-US" sz="1600" b="0" kern="1200" dirty="0">
                <a:solidFill>
                  <a:prstClr val="black"/>
                </a:solidFill>
                <a:latin typeface="Calibri"/>
                <a:ea typeface="+mn-ea"/>
                <a:cs typeface="Arial" charset="0"/>
              </a:rPr>
              <a:t>: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installed totaling </a:t>
            </a:r>
            <a:r>
              <a:rPr kumimoji="0" lang="en-US" sz="1600" b="0" i="0" u="sng" strike="noStrike" kern="1200" cap="none" spc="0" normalizeH="0" baseline="0" noProof="0" dirty="0">
                <a:ln>
                  <a:noFill/>
                </a:ln>
                <a:solidFill>
                  <a:prstClr val="black"/>
                </a:solidFill>
                <a:effectLst/>
                <a:uLnTx/>
                <a:uFillTx/>
                <a:latin typeface="Calibri"/>
                <a:ea typeface="+mn-ea"/>
                <a:cs typeface="Arial" charset="0"/>
              </a:rPr>
              <a:t>50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lvl="2"/>
            <a:endParaRPr lang="en-US" dirty="0"/>
          </a:p>
        </p:txBody>
      </p:sp>
    </p:spTree>
    <p:extLst>
      <p:ext uri="{BB962C8B-B14F-4D97-AF65-F5344CB8AC3E}">
        <p14:creationId xmlns:p14="http://schemas.microsoft.com/office/powerpoint/2010/main" val="291108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120357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72091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23324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dirty="0"/>
          </a:p>
          <a:p>
            <a:pPr lvl="2"/>
            <a:endParaRPr lang="en-US" dirty="0"/>
          </a:p>
          <a:p>
            <a:pPr lvl="2"/>
            <a:endParaRPr lang="en-US" dirty="0"/>
          </a:p>
        </p:txBody>
      </p:sp>
    </p:spTree>
    <p:extLst>
      <p:ext uri="{BB962C8B-B14F-4D97-AF65-F5344CB8AC3E}">
        <p14:creationId xmlns:p14="http://schemas.microsoft.com/office/powerpoint/2010/main" val="372507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32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36716"/>
            <a:ext cx="13317277" cy="7494715"/>
          </a:xfrm>
          <a:prstGeom prst="rect">
            <a:avLst/>
          </a:prstGeom>
        </p:spPr>
      </p:pic>
      <p:sp>
        <p:nvSpPr>
          <p:cNvPr id="30" name="Content Placeholder 29"/>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30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
        <p:nvSpPr>
          <p:cNvPr id="4" name="Content Placeholder 3"/>
          <p:cNvSpPr>
            <a:spLocks noGrp="1"/>
          </p:cNvSpPr>
          <p:nvPr>
            <p:ph sz="quarter" idx="11" hasCustomPrompt="1"/>
          </p:nvPr>
        </p:nvSpPr>
        <p:spPr>
          <a:xfrm>
            <a:off x="568460" y="4580340"/>
            <a:ext cx="6176511" cy="221279"/>
          </a:xfrm>
          <a:prstGeom prst="rect">
            <a:avLst/>
          </a:prstGeom>
        </p:spPr>
        <p:txBody>
          <a:bodyPr>
            <a:noAutofit/>
          </a:bodyPr>
          <a:lstStyle>
            <a:lvl1pPr marL="0" indent="0">
              <a:buFontTx/>
              <a:buNone/>
              <a:defRPr sz="1231" i="1">
                <a:solidFill>
                  <a:srgbClr val="FFC000"/>
                </a:solidFill>
                <a:latin typeface="Arial" panose="020B0604020202020204" pitchFamily="34" charset="0"/>
                <a:cs typeface="Arial" panose="020B0604020202020204" pitchFamily="34" charset="0"/>
              </a:defRPr>
            </a:lvl1pPr>
            <a:lvl2pPr marL="212975" indent="0">
              <a:buFontTx/>
              <a:buNone/>
              <a:defRPr sz="1231">
                <a:solidFill>
                  <a:schemeClr val="accent4"/>
                </a:solidFill>
              </a:defRPr>
            </a:lvl2pPr>
            <a:lvl3pPr marL="425949" indent="0">
              <a:buFontTx/>
              <a:buNone/>
              <a:defRPr sz="1231">
                <a:solidFill>
                  <a:schemeClr val="accent4"/>
                </a:solidFill>
              </a:defRPr>
            </a:lvl3pPr>
            <a:lvl4pPr marL="636970" indent="0">
              <a:buFontTx/>
              <a:buNone/>
              <a:defRPr sz="1231">
                <a:solidFill>
                  <a:schemeClr val="accent4"/>
                </a:solidFill>
              </a:defRPr>
            </a:lvl4pPr>
            <a:lvl5pPr marL="847990" indent="0">
              <a:buFontTx/>
              <a:buNone/>
              <a:defRPr sz="1231">
                <a:solidFill>
                  <a:schemeClr val="accent4"/>
                </a:solidFill>
              </a:defRPr>
            </a:lvl5pPr>
          </a:lstStyle>
          <a:p>
            <a:pPr lvl="0"/>
            <a:r>
              <a:rPr lang="en-US" dirty="0" err="1"/>
              <a:t>subTitle</a:t>
            </a:r>
            <a:endParaRPr lang="en-CA" dirty="0"/>
          </a:p>
        </p:txBody>
      </p:sp>
      <p:sp>
        <p:nvSpPr>
          <p:cNvPr id="6" name="Content Placeholder 5"/>
          <p:cNvSpPr>
            <a:spLocks noGrp="1"/>
          </p:cNvSpPr>
          <p:nvPr>
            <p:ph sz="quarter" idx="12" hasCustomPrompt="1"/>
          </p:nvPr>
        </p:nvSpPr>
        <p:spPr>
          <a:xfrm>
            <a:off x="540749" y="4990650"/>
            <a:ext cx="6176511" cy="224287"/>
          </a:xfrm>
          <a:prstGeom prst="rect">
            <a:avLst/>
          </a:prstGeom>
        </p:spPr>
        <p:txBody>
          <a:bodyPr>
            <a:normAutofit/>
          </a:bodyPr>
          <a:lstStyle>
            <a:lvl1pPr marL="0" indent="0">
              <a:buFontTx/>
              <a:buNone/>
              <a:defRPr sz="1231" i="1">
                <a:solidFill>
                  <a:schemeClr val="bg1"/>
                </a:solidFill>
                <a:latin typeface="Arial" panose="020B0604020202020204" pitchFamily="34" charset="0"/>
                <a:cs typeface="Arial" panose="020B0604020202020204" pitchFamily="34" charset="0"/>
              </a:defRPr>
            </a:lvl1pPr>
          </a:lstStyle>
          <a:p>
            <a:pPr lvl="0"/>
            <a:r>
              <a:rPr lang="en-US" dirty="0"/>
              <a:t>DD Month YYYY</a:t>
            </a:r>
            <a:endParaRPr lang="en-CA" dirty="0"/>
          </a:p>
        </p:txBody>
      </p:sp>
    </p:spTree>
    <p:extLst>
      <p:ext uri="{BB962C8B-B14F-4D97-AF65-F5344CB8AC3E}">
        <p14:creationId xmlns:p14="http://schemas.microsoft.com/office/powerpoint/2010/main" val="30366050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0"/>
            <a:ext cx="12192000" cy="6861430"/>
          </a:xfrm>
          <a:prstGeom prst="rect">
            <a:avLst/>
          </a:prstGeom>
        </p:spPr>
      </p:pic>
    </p:spTree>
    <p:extLst>
      <p:ext uri="{BB962C8B-B14F-4D97-AF65-F5344CB8AC3E}">
        <p14:creationId xmlns:p14="http://schemas.microsoft.com/office/powerpoint/2010/main" val="166822105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0">
            <a:extLst>
              <a:ext uri="{FF2B5EF4-FFF2-40B4-BE49-F238E27FC236}">
                <a16:creationId xmlns:a16="http://schemas.microsoft.com/office/drawing/2014/main" id="{6DBD167F-08A2-9448-B3FE-6C1FB4F78D81}"/>
              </a:ext>
            </a:extLst>
          </p:cNvPr>
          <p:cNvSpPr>
            <a:spLocks noGrp="1"/>
          </p:cNvSpPr>
          <p:nvPr>
            <p:ph type="sldNum" sz="quarter" idx="12"/>
          </p:nvPr>
        </p:nvSpPr>
        <p:spPr>
          <a:xfrm>
            <a:off x="43544" y="6642462"/>
            <a:ext cx="365760" cy="182880"/>
          </a:xfrm>
        </p:spPr>
        <p:txBody>
          <a:bodyPr/>
          <a:lstStyle>
            <a:lvl1pPr>
              <a:defRPr b="1">
                <a:solidFill>
                  <a:schemeClr val="tx1">
                    <a:lumMod val="50000"/>
                    <a:lumOff val="50000"/>
                  </a:schemeClr>
                </a:solidFill>
                <a:latin typeface="Arial" panose="020B0604020202020204" pitchFamily="34" charset="0"/>
                <a:cs typeface="Arial" panose="020B0604020202020204" pitchFamily="34" charset="0"/>
              </a:defRPr>
            </a:lvl1pPr>
          </a:lstStyle>
          <a:p>
            <a:fld id="{820B3559-580C-424C-8576-FE6F0EC1DA82}" type="slidenum">
              <a:rPr lang="en-CA" smtClean="0"/>
              <a:pPr/>
              <a:t>‹N°›</a:t>
            </a:fld>
            <a:endParaRPr lang="en-CA" dirty="0"/>
          </a:p>
        </p:txBody>
      </p:sp>
    </p:spTree>
    <p:extLst>
      <p:ext uri="{BB962C8B-B14F-4D97-AF65-F5344CB8AC3E}">
        <p14:creationId xmlns:p14="http://schemas.microsoft.com/office/powerpoint/2010/main" val="9902417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Slide Number Placeholder 30">
            <a:extLst>
              <a:ext uri="{FF2B5EF4-FFF2-40B4-BE49-F238E27FC236}">
                <a16:creationId xmlns:a16="http://schemas.microsoft.com/office/drawing/2014/main" id="{8A0DB320-B5C8-3E4D-AA22-646ABE069903}"/>
              </a:ext>
            </a:extLst>
          </p:cNvPr>
          <p:cNvSpPr>
            <a:spLocks noGrp="1"/>
          </p:cNvSpPr>
          <p:nvPr>
            <p:ph type="sldNum" sz="quarter" idx="12"/>
          </p:nvPr>
        </p:nvSpPr>
        <p:spPr>
          <a:xfrm>
            <a:off x="43544" y="6642462"/>
            <a:ext cx="365760" cy="182880"/>
          </a:xfrm>
        </p:spPr>
        <p:txBody>
          <a:bodyPr/>
          <a:lstStyle>
            <a:lvl1pPr>
              <a:defRPr b="1">
                <a:solidFill>
                  <a:schemeClr val="tx1">
                    <a:lumMod val="50000"/>
                    <a:lumOff val="50000"/>
                  </a:schemeClr>
                </a:solidFill>
                <a:latin typeface="Arial" panose="020B0604020202020204" pitchFamily="34" charset="0"/>
                <a:cs typeface="Arial" panose="020B0604020202020204" pitchFamily="34" charset="0"/>
              </a:defRPr>
            </a:lvl1pPr>
          </a:lstStyle>
          <a:p>
            <a:fld id="{820B3559-580C-424C-8576-FE6F0EC1DA82}" type="slidenum">
              <a:rPr lang="en-CA" smtClean="0"/>
              <a:pPr/>
              <a:t>‹N°›</a:t>
            </a:fld>
            <a:endParaRPr lang="en-CA" dirty="0"/>
          </a:p>
        </p:txBody>
      </p:sp>
    </p:spTree>
    <p:extLst>
      <p:ext uri="{BB962C8B-B14F-4D97-AF65-F5344CB8AC3E}">
        <p14:creationId xmlns:p14="http://schemas.microsoft.com/office/powerpoint/2010/main" val="412619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0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ctrTitle"/>
          </p:nvPr>
        </p:nvSpPr>
        <p:spPr>
          <a:xfrm>
            <a:off x="0" y="-1"/>
            <a:ext cx="12192000" cy="5105401"/>
          </a:xfrm>
          <a:solidFill>
            <a:srgbClr val="243B65"/>
          </a:solidFill>
        </p:spPr>
        <p:txBody>
          <a:bodyPr>
            <a:normAutofit/>
          </a:bodyPr>
          <a:lstStyle>
            <a:lvl1pPr marL="228600">
              <a:defRPr sz="4000">
                <a:solidFill>
                  <a:srgbClr val="FFFFFF"/>
                </a:solidFill>
              </a:defRPr>
            </a:lvl1pPr>
          </a:lstStyle>
          <a:p>
            <a:r>
              <a:rPr lang="en-US" dirty="0"/>
              <a:t>Click to edit Master title style</a:t>
            </a:r>
          </a:p>
        </p:txBody>
      </p:sp>
      <p:sp>
        <p:nvSpPr>
          <p:cNvPr id="3" name="Subtitle 2"/>
          <p:cNvSpPr>
            <a:spLocks noGrp="1"/>
          </p:cNvSpPr>
          <p:nvPr>
            <p:ph type="subTitle" idx="1" hasCustomPrompt="1"/>
          </p:nvPr>
        </p:nvSpPr>
        <p:spPr>
          <a:xfrm>
            <a:off x="144703" y="5532121"/>
            <a:ext cx="8659907" cy="1104900"/>
          </a:xfrm>
        </p:spPr>
        <p:txBody>
          <a:bodyPr/>
          <a:lstStyle>
            <a:lvl1pPr marL="0" indent="0" algn="l">
              <a:buNone/>
              <a:defRPr sz="2400">
                <a:solidFill>
                  <a:srgbClr val="243B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Global Markets Team </a:t>
            </a:r>
          </a:p>
          <a:p>
            <a:r>
              <a:rPr lang="en-US" dirty="0"/>
              <a:t>Date</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4910" y="5356861"/>
            <a:ext cx="3192423" cy="1280160"/>
          </a:xfrm>
          <a:prstGeom prst="rect">
            <a:avLst/>
          </a:prstGeom>
        </p:spPr>
      </p:pic>
    </p:spTree>
    <p:extLst>
      <p:ext uri="{BB962C8B-B14F-4D97-AF65-F5344CB8AC3E}">
        <p14:creationId xmlns:p14="http://schemas.microsoft.com/office/powerpoint/2010/main" val="109770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7"/>
          <p:cNvSpPr>
            <a:spLocks noChangeArrowheads="1"/>
          </p:cNvSpPr>
          <p:nvPr userDrawn="1"/>
        </p:nvSpPr>
        <p:spPr bwMode="gray">
          <a:xfrm>
            <a:off x="0" y="0"/>
            <a:ext cx="12192000" cy="914400"/>
          </a:xfrm>
          <a:prstGeom prst="rect">
            <a:avLst/>
          </a:prstGeom>
          <a:solidFill>
            <a:srgbClr val="243B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31775"/>
            <a:endParaRPr lang="en-US" sz="4400" b="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18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0" y="0"/>
            <a:ext cx="12192000" cy="914400"/>
          </a:xfrm>
          <a:prstGeom prst="rect">
            <a:avLst/>
          </a:prstGeom>
          <a:solidFill>
            <a:srgbClr val="243B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31775"/>
            <a:endParaRPr lang="en-US" sz="4400" b="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29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29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623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7"/>
          <p:cNvSpPr>
            <a:spLocks noChangeArrowheads="1"/>
          </p:cNvSpPr>
          <p:nvPr userDrawn="1"/>
        </p:nvSpPr>
        <p:spPr bwMode="gray">
          <a:xfrm>
            <a:off x="0" y="0"/>
            <a:ext cx="12192000" cy="914400"/>
          </a:xfrm>
          <a:prstGeom prst="rect">
            <a:avLst/>
          </a:prstGeom>
          <a:solidFill>
            <a:srgbClr val="243B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31775"/>
            <a:endParaRPr lang="en-US" sz="4400" b="0">
              <a:solidFill>
                <a:schemeClr val="tx2"/>
              </a:solidFil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43000"/>
            <a:ext cx="5386917"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20241"/>
            <a:ext cx="5386917"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143000"/>
            <a:ext cx="5389033" cy="6858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20241"/>
            <a:ext cx="5389033" cy="402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177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7"/>
          <p:cNvSpPr>
            <a:spLocks noChangeArrowheads="1"/>
          </p:cNvSpPr>
          <p:nvPr userDrawn="1"/>
        </p:nvSpPr>
        <p:spPr bwMode="gray">
          <a:xfrm>
            <a:off x="0" y="0"/>
            <a:ext cx="12192000" cy="914400"/>
          </a:xfrm>
          <a:prstGeom prst="rect">
            <a:avLst/>
          </a:prstGeom>
          <a:solidFill>
            <a:srgbClr val="243B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31775"/>
            <a:endParaRPr lang="en-US" sz="4400" b="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250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7"/>
          <p:cNvSpPr>
            <a:spLocks noChangeArrowheads="1"/>
          </p:cNvSpPr>
          <p:nvPr userDrawn="1"/>
        </p:nvSpPr>
        <p:spPr bwMode="gray">
          <a:xfrm>
            <a:off x="0" y="0"/>
            <a:ext cx="12192000" cy="914400"/>
          </a:xfrm>
          <a:prstGeom prst="rect">
            <a:avLst/>
          </a:prstGeom>
          <a:solidFill>
            <a:srgbClr val="243B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31775"/>
            <a:endParaRPr lang="en-US" sz="4400" b="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8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5694D9-F874-B746-896F-2DFDBEE262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6716"/>
            <a:ext cx="13317275" cy="7494714"/>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7692574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6716"/>
            <a:ext cx="13317275" cy="7494715"/>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17566924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6715"/>
            <a:ext cx="13317275" cy="7494714"/>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35358905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6714"/>
            <a:ext cx="13317274" cy="7494714"/>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19291626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6714"/>
            <a:ext cx="13317274" cy="7494713"/>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116926010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70BEE-87F1-6A4E-8ABB-591EF249B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36714"/>
            <a:ext cx="13317272" cy="7494713"/>
          </a:xfrm>
          <a:prstGeom prst="rect">
            <a:avLst/>
          </a:prstGeom>
        </p:spPr>
      </p:pic>
      <p:sp>
        <p:nvSpPr>
          <p:cNvPr id="11" name="Content Placeholder 29">
            <a:extLst>
              <a:ext uri="{FF2B5EF4-FFF2-40B4-BE49-F238E27FC236}">
                <a16:creationId xmlns:a16="http://schemas.microsoft.com/office/drawing/2014/main" id="{5019F135-38AD-4F48-A2D1-60CB631AB519}"/>
              </a:ext>
            </a:extLst>
          </p:cNvPr>
          <p:cNvSpPr>
            <a:spLocks noGrp="1"/>
          </p:cNvSpPr>
          <p:nvPr>
            <p:ph sz="quarter" idx="10" hasCustomPrompt="1"/>
          </p:nvPr>
        </p:nvSpPr>
        <p:spPr>
          <a:xfrm>
            <a:off x="568460" y="4138787"/>
            <a:ext cx="6176511" cy="338137"/>
          </a:xfrm>
          <a:prstGeom prst="rect">
            <a:avLst/>
          </a:prstGeom>
        </p:spPr>
        <p:txBody>
          <a:bodyPr>
            <a:noAutofit/>
          </a:bodyPr>
          <a:lstStyle>
            <a:lvl1pPr marL="0" indent="0">
              <a:buFontTx/>
              <a:buNone/>
              <a:defRPr sz="2400" b="1">
                <a:solidFill>
                  <a:schemeClr val="bg1"/>
                </a:solidFill>
                <a:latin typeface="Arial" panose="020B0604020202020204" pitchFamily="34" charset="0"/>
                <a:cs typeface="Arial" panose="020B0604020202020204" pitchFamily="34" charset="0"/>
              </a:defRPr>
            </a:lvl1pPr>
          </a:lstStyle>
          <a:p>
            <a:pPr lvl="0"/>
            <a:r>
              <a:rPr lang="en-US" dirty="0"/>
              <a:t>DOCUMENT TITLE</a:t>
            </a:r>
            <a:endParaRPr lang="en-CA" dirty="0"/>
          </a:p>
        </p:txBody>
      </p:sp>
    </p:spTree>
    <p:extLst>
      <p:ext uri="{BB962C8B-B14F-4D97-AF65-F5344CB8AC3E}">
        <p14:creationId xmlns:p14="http://schemas.microsoft.com/office/powerpoint/2010/main" val="1048914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amp; Bullets - 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a:xfrm>
            <a:off x="43544" y="6642462"/>
            <a:ext cx="365760" cy="182880"/>
          </a:xfrm>
        </p:spPr>
        <p:txBody>
          <a:bodyPr/>
          <a:lstStyle>
            <a:lvl1pPr>
              <a:defRPr b="1">
                <a:solidFill>
                  <a:schemeClr val="tx1">
                    <a:lumMod val="50000"/>
                    <a:lumOff val="50000"/>
                  </a:schemeClr>
                </a:solidFill>
                <a:latin typeface="Arial" panose="020B0604020202020204" pitchFamily="34" charset="0"/>
                <a:cs typeface="Arial" panose="020B0604020202020204" pitchFamily="34" charset="0"/>
              </a:defRPr>
            </a:lvl1pPr>
          </a:lstStyle>
          <a:p>
            <a:fld id="{820B3559-580C-424C-8576-FE6F0EC1DA82}" type="slidenum">
              <a:rPr lang="en-CA" smtClean="0"/>
              <a:pPr/>
              <a:t>‹N°›</a:t>
            </a:fld>
            <a:endParaRPr lang="en-CA" dirty="0"/>
          </a:p>
        </p:txBody>
      </p:sp>
      <p:sp>
        <p:nvSpPr>
          <p:cNvPr id="11" name="Text Placeholder 10"/>
          <p:cNvSpPr>
            <a:spLocks noGrp="1"/>
          </p:cNvSpPr>
          <p:nvPr>
            <p:ph type="body" sz="quarter" idx="13"/>
          </p:nvPr>
        </p:nvSpPr>
        <p:spPr>
          <a:xfrm>
            <a:off x="345056" y="1604963"/>
            <a:ext cx="11570900" cy="4821716"/>
          </a:xfrm>
        </p:spPr>
        <p:txBody>
          <a:bodyPr>
            <a:normAutofit/>
          </a:bodyPr>
          <a:lstStyle>
            <a:lvl1pPr marL="212975" indent="-212975">
              <a:buClr>
                <a:srgbClr val="003366"/>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23996" indent="-212975">
              <a:buClr>
                <a:schemeClr val="accent6"/>
              </a:buClr>
              <a:defRPr sz="2000">
                <a:solidFill>
                  <a:schemeClr val="tx1"/>
                </a:solidFill>
                <a:latin typeface="Arial" panose="020B0604020202020204" pitchFamily="34" charset="0"/>
                <a:cs typeface="Arial" panose="020B0604020202020204" pitchFamily="34" charset="0"/>
              </a:defRPr>
            </a:lvl2pPr>
            <a:lvl3pPr marL="636970" indent="-212975">
              <a:defRPr sz="1600">
                <a:solidFill>
                  <a:schemeClr val="tx1"/>
                </a:solidFill>
                <a:latin typeface="Arial" panose="020B0604020202020204" pitchFamily="34" charset="0"/>
                <a:cs typeface="Arial" panose="020B0604020202020204" pitchFamily="34" charset="0"/>
              </a:defRPr>
            </a:lvl3pPr>
            <a:lvl4pPr marL="849945" indent="-212975">
              <a:defRPr sz="1600">
                <a:solidFill>
                  <a:schemeClr val="tx1"/>
                </a:solidFill>
                <a:latin typeface="Arial" panose="020B0604020202020204" pitchFamily="34" charset="0"/>
                <a:cs typeface="Arial" panose="020B0604020202020204" pitchFamily="34" charset="0"/>
              </a:defRPr>
            </a:lvl4pPr>
            <a:lvl5pPr marL="1051196" indent="-212975">
              <a:defRPr sz="16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8"/>
          <p:cNvSpPr>
            <a:spLocks noGrp="1"/>
          </p:cNvSpPr>
          <p:nvPr>
            <p:ph type="title"/>
          </p:nvPr>
        </p:nvSpPr>
        <p:spPr>
          <a:xfrm>
            <a:off x="345056" y="336916"/>
            <a:ext cx="8189344" cy="324985"/>
          </a:xfrm>
        </p:spPr>
        <p:txBody>
          <a:bodyPr>
            <a:normAutofit fontScale="90000"/>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228638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itle 8"/>
          <p:cNvSpPr>
            <a:spLocks noGrp="1"/>
          </p:cNvSpPr>
          <p:nvPr>
            <p:ph type="title"/>
          </p:nvPr>
        </p:nvSpPr>
        <p:spPr>
          <a:xfrm>
            <a:off x="345056" y="336916"/>
            <a:ext cx="8189344" cy="324985"/>
          </a:xfrm>
        </p:spPr>
        <p:txBody>
          <a:bodyPr>
            <a:normAutofit fontScale="90000"/>
          </a:bodyPr>
          <a:lstStyle/>
          <a:p>
            <a:r>
              <a:rPr lang="en-US"/>
              <a:t>Click to edit Master title style</a:t>
            </a:r>
            <a:endParaRPr lang="en-US" dirty="0"/>
          </a:p>
        </p:txBody>
      </p:sp>
      <p:sp>
        <p:nvSpPr>
          <p:cNvPr id="4" name="Slide Number Placeholder 30">
            <a:extLst>
              <a:ext uri="{FF2B5EF4-FFF2-40B4-BE49-F238E27FC236}">
                <a16:creationId xmlns:a16="http://schemas.microsoft.com/office/drawing/2014/main" id="{A451BEF1-C48D-194E-9481-F72807855202}"/>
              </a:ext>
            </a:extLst>
          </p:cNvPr>
          <p:cNvSpPr>
            <a:spLocks noGrp="1"/>
          </p:cNvSpPr>
          <p:nvPr>
            <p:ph type="sldNum" sz="quarter" idx="12"/>
          </p:nvPr>
        </p:nvSpPr>
        <p:spPr>
          <a:xfrm>
            <a:off x="43544" y="6642462"/>
            <a:ext cx="365760" cy="182880"/>
          </a:xfrm>
        </p:spPr>
        <p:txBody>
          <a:bodyPr/>
          <a:lstStyle>
            <a:lvl1pPr>
              <a:defRPr b="1">
                <a:solidFill>
                  <a:schemeClr val="tx1">
                    <a:lumMod val="50000"/>
                    <a:lumOff val="50000"/>
                  </a:schemeClr>
                </a:solidFill>
                <a:latin typeface="Arial" panose="020B0604020202020204" pitchFamily="34" charset="0"/>
                <a:cs typeface="Arial" panose="020B0604020202020204" pitchFamily="34" charset="0"/>
              </a:defRPr>
            </a:lvl1pPr>
          </a:lstStyle>
          <a:p>
            <a:fld id="{820B3559-580C-424C-8576-FE6F0EC1DA82}" type="slidenum">
              <a:rPr lang="en-CA" smtClean="0"/>
              <a:pPr/>
              <a:t>‹N°›</a:t>
            </a:fld>
            <a:endParaRPr lang="en-CA" dirty="0"/>
          </a:p>
        </p:txBody>
      </p:sp>
    </p:spTree>
    <p:extLst>
      <p:ext uri="{BB962C8B-B14F-4D97-AF65-F5344CB8AC3E}">
        <p14:creationId xmlns:p14="http://schemas.microsoft.com/office/powerpoint/2010/main" val="2528209126"/>
      </p:ext>
    </p:extLst>
  </p:cSld>
  <p:clrMapOvr>
    <a:masterClrMapping/>
  </p:clrMapOvr>
  <p:extLst>
    <p:ext uri="{DCECCB84-F9BA-43D5-87BE-67443E8EF086}">
      <p15:sldGuideLst xmlns:p15="http://schemas.microsoft.com/office/powerpoint/2012/main">
        <p15:guide id="1" orient="horz" pos="4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326431-2352-4297-8FE0-C31638F7EC30}"/>
              </a:ext>
            </a:extLst>
          </p:cNvPr>
          <p:cNvGraphicFramePr>
            <a:graphicFrameLocks noChangeAspect="1"/>
          </p:cNvGraphicFramePr>
          <p:nvPr userDrawn="1">
            <p:custDataLst>
              <p:tags r:id="rId14"/>
            </p:custDataLst>
            <p:extLst>
              <p:ext uri="{D42A27DB-BD31-4B8C-83A1-F6EECF244321}">
                <p14:modId xmlns:p14="http://schemas.microsoft.com/office/powerpoint/2010/main" val="87712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17" imgH="516" progId="TCLayout.ActiveDocument.1">
                  <p:embed/>
                </p:oleObj>
              </mc:Choice>
              <mc:Fallback>
                <p:oleObj name="think-cell Slide" r:id="rId15" imgW="517" imgH="516"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45057" y="365130"/>
            <a:ext cx="11570898" cy="32498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19" name="Slide Number Placeholder 8"/>
          <p:cNvSpPr>
            <a:spLocks noGrp="1"/>
          </p:cNvSpPr>
          <p:nvPr>
            <p:ph type="sldNum" sz="quarter" idx="4"/>
          </p:nvPr>
        </p:nvSpPr>
        <p:spPr>
          <a:xfrm>
            <a:off x="345057" y="6537254"/>
            <a:ext cx="406513" cy="182880"/>
          </a:xfrm>
          <a:prstGeom prst="rect">
            <a:avLst/>
          </a:prstGeom>
        </p:spPr>
        <p:txBody>
          <a:bodyPr lIns="0" tIns="9144" bIns="9144"/>
          <a:lstStyle>
            <a:lvl1pPr>
              <a:defRPr sz="985">
                <a:solidFill>
                  <a:schemeClr val="accent6"/>
                </a:solidFill>
              </a:defRPr>
            </a:lvl1pPr>
          </a:lstStyle>
          <a:p>
            <a:fld id="{820B3559-580C-424C-8576-FE6F0EC1DA82}" type="slidenum">
              <a:rPr lang="en-CA" smtClean="0"/>
              <a:pPr/>
              <a:t>‹N°›</a:t>
            </a:fld>
            <a:endParaRPr lang="en-CA" dirty="0"/>
          </a:p>
        </p:txBody>
      </p:sp>
      <p:sp>
        <p:nvSpPr>
          <p:cNvPr id="5" name="Text Placeholder 4"/>
          <p:cNvSpPr>
            <a:spLocks noGrp="1"/>
          </p:cNvSpPr>
          <p:nvPr>
            <p:ph type="body" idx="1"/>
          </p:nvPr>
        </p:nvSpPr>
        <p:spPr>
          <a:xfrm>
            <a:off x="345057" y="1604516"/>
            <a:ext cx="11570898" cy="4813539"/>
          </a:xfrm>
          <a:prstGeom prst="rect">
            <a:avLst/>
          </a:prstGeom>
        </p:spPr>
        <p:txBody>
          <a:bodyPr vert="horz" lIns="91440" tIns="45720" rIns="91440" bIns="45720" rtlCol="0">
            <a:normAutofit/>
          </a:bodyPr>
          <a:lstStyle/>
          <a:p>
            <a:pPr lvl="0"/>
            <a:r>
              <a:rPr lang="en-US" dirty="0"/>
              <a:t>Edit Master text styles</a:t>
            </a:r>
          </a:p>
          <a:p>
            <a:pPr lvl="0"/>
            <a:r>
              <a:rPr lang="en-CA" dirty="0"/>
              <a:t>F</a:t>
            </a:r>
            <a:r>
              <a:rPr lang="en-US" dirty="0" err="1"/>
              <a:t>irst</a:t>
            </a:r>
            <a:r>
              <a:rPr lang="en-US" dirty="0"/>
              <a: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2899727"/>
      </p:ext>
    </p:extLst>
  </p:cSld>
  <p:clrMap bg1="lt1" tx1="dk1" bg2="lt2" tx2="dk2" accent1="accent1" accent2="accent2" accent3="accent3" accent4="accent4" accent5="accent5" accent6="accent6" hlink="hlink" folHlink="folHlink"/>
  <p:sldLayoutIdLst>
    <p:sldLayoutId id="2147522012" r:id="rId1"/>
    <p:sldLayoutId id="2147522022" r:id="rId2"/>
    <p:sldLayoutId id="2147522023" r:id="rId3"/>
    <p:sldLayoutId id="2147522024" r:id="rId4"/>
    <p:sldLayoutId id="2147522025" r:id="rId5"/>
    <p:sldLayoutId id="2147522029" r:id="rId6"/>
    <p:sldLayoutId id="2147522030" r:id="rId7"/>
    <p:sldLayoutId id="2147522014" r:id="rId8"/>
    <p:sldLayoutId id="2147522015" r:id="rId9"/>
    <p:sldLayoutId id="2147522016" r:id="rId10"/>
    <p:sldLayoutId id="2147522026" r:id="rId11"/>
    <p:sldLayoutId id="2147522028" r:id="rId12"/>
  </p:sldLayoutIdLst>
  <p:hf hdr="0" ftr="0" dt="0"/>
  <p:txStyles>
    <p:titleStyle>
      <a:lvl1pPr marL="0" indent="0" algn="l" defTabSz="633062" rtl="0" eaLnBrk="1" latinLnBrk="0" hangingPunct="1">
        <a:lnSpc>
          <a:spcPct val="90000"/>
        </a:lnSpc>
        <a:spcBef>
          <a:spcPct val="0"/>
        </a:spcBef>
        <a:buNone/>
        <a:defRPr sz="2462" b="1" kern="1200" cap="all" baseline="0">
          <a:solidFill>
            <a:schemeClr val="bg1"/>
          </a:solidFill>
          <a:latin typeface="Arial" panose="020B0604020202020204" pitchFamily="34" charset="0"/>
          <a:ea typeface="+mj-ea"/>
          <a:cs typeface="Arial" panose="020B0604020202020204" pitchFamily="34" charset="0"/>
        </a:defRPr>
      </a:lvl1pPr>
    </p:titleStyle>
    <p:bodyStyle>
      <a:lvl1pPr marL="212975" indent="-212975" algn="l" defTabSz="450177" rtl="0" eaLnBrk="1" latinLnBrk="0" hangingPunct="1">
        <a:lnSpc>
          <a:spcPct val="90000"/>
        </a:lnSpc>
        <a:spcBef>
          <a:spcPts val="693"/>
        </a:spcBef>
        <a:buClr>
          <a:srgbClr val="003366"/>
        </a:buClr>
        <a:buFont typeface="Arial" panose="020B0604020202020204" pitchFamily="34" charset="0"/>
        <a:buChar char="•"/>
        <a:tabLst>
          <a:tab pos="212975" algn="l"/>
        </a:tabLst>
        <a:defRPr sz="2400" kern="1200">
          <a:solidFill>
            <a:schemeClr val="tx1"/>
          </a:solidFill>
          <a:latin typeface="Arial" panose="020B0604020202020204" pitchFamily="34" charset="0"/>
          <a:ea typeface="+mn-ea"/>
          <a:cs typeface="Arial" panose="020B0604020202020204" pitchFamily="34" charset="0"/>
        </a:defRPr>
      </a:lvl1pPr>
      <a:lvl2pPr marL="423996" indent="-212975" algn="l" defTabSz="562722" rtl="0" eaLnBrk="1" latinLnBrk="0" hangingPunct="1">
        <a:lnSpc>
          <a:spcPct val="90000"/>
        </a:lnSpc>
        <a:spcBef>
          <a:spcPts val="346"/>
        </a:spcBef>
        <a:buClr>
          <a:schemeClr val="accent6"/>
        </a:buClr>
        <a:buFont typeface="Montserrat Light" panose="00000400000000000000" pitchFamily="50" charset="0"/>
        <a:buChar char="−"/>
        <a:tabLst>
          <a:tab pos="423996" algn="l"/>
        </a:tabLst>
        <a:defRPr sz="1800" kern="1200">
          <a:solidFill>
            <a:schemeClr val="tx1"/>
          </a:solidFill>
          <a:latin typeface="+mn-lt"/>
          <a:ea typeface="+mn-ea"/>
          <a:cs typeface="+mn-cs"/>
        </a:defRPr>
      </a:lvl2pPr>
      <a:lvl3pPr marL="636970" indent="-212975" algn="l" defTabSz="633062" rtl="0" eaLnBrk="1" latinLnBrk="0" hangingPunct="1">
        <a:lnSpc>
          <a:spcPct val="90000"/>
        </a:lnSpc>
        <a:spcBef>
          <a:spcPts val="346"/>
        </a:spcBef>
        <a:buFont typeface="Arial" panose="020B0604020202020204" pitchFamily="34" charset="0"/>
        <a:buChar char="•"/>
        <a:tabLst>
          <a:tab pos="636970" algn="l"/>
        </a:tabLst>
        <a:defRPr sz="1400" kern="1200">
          <a:solidFill>
            <a:schemeClr val="tx1"/>
          </a:solidFill>
          <a:latin typeface="+mn-lt"/>
          <a:ea typeface="+mn-ea"/>
          <a:cs typeface="+mn-cs"/>
        </a:defRPr>
      </a:lvl3pPr>
      <a:lvl4pPr marL="849945" indent="-212975" algn="l" defTabSz="633062" rtl="0" eaLnBrk="1" latinLnBrk="0" hangingPunct="1">
        <a:lnSpc>
          <a:spcPct val="90000"/>
        </a:lnSpc>
        <a:spcBef>
          <a:spcPts val="346"/>
        </a:spcBef>
        <a:buFont typeface="Montserrat Light" panose="00000400000000000000" pitchFamily="50" charset="0"/>
        <a:buChar char="–"/>
        <a:tabLst>
          <a:tab pos="849945" algn="l"/>
        </a:tabLst>
        <a:defRPr sz="1400" kern="1200">
          <a:solidFill>
            <a:schemeClr val="tx1"/>
          </a:solidFill>
          <a:latin typeface="+mn-lt"/>
          <a:ea typeface="+mn-ea"/>
          <a:cs typeface="+mn-cs"/>
        </a:defRPr>
      </a:lvl4pPr>
      <a:lvl5pPr marL="1051196" indent="-201252" algn="l" defTabSz="633062" rtl="0" eaLnBrk="1" latinLnBrk="0" hangingPunct="1">
        <a:lnSpc>
          <a:spcPct val="90000"/>
        </a:lnSpc>
        <a:spcBef>
          <a:spcPts val="346"/>
        </a:spcBef>
        <a:buFont typeface="Montserrat Light" panose="00000400000000000000" pitchFamily="50" charset="0"/>
        <a:buChar char="–"/>
        <a:tabLst>
          <a:tab pos="1051196" algn="l"/>
        </a:tabLst>
        <a:defRPr sz="1400" kern="1200">
          <a:solidFill>
            <a:schemeClr val="tx1"/>
          </a:solidFill>
          <a:latin typeface="+mn-lt"/>
          <a:ea typeface="+mn-ea"/>
          <a:cs typeface="+mn-cs"/>
        </a:defRPr>
      </a:lvl5pPr>
      <a:lvl6pPr marL="1051196" indent="0" algn="l" defTabSz="633062" rtl="0" eaLnBrk="1" latinLnBrk="0" hangingPunct="1">
        <a:lnSpc>
          <a:spcPct val="90000"/>
        </a:lnSpc>
        <a:spcBef>
          <a:spcPts val="346"/>
        </a:spcBef>
        <a:buFont typeface="Arial" panose="020B0604020202020204" pitchFamily="34" charset="0"/>
        <a:buNone/>
        <a:defRPr sz="1247" kern="1200">
          <a:solidFill>
            <a:schemeClr val="accent6"/>
          </a:solidFill>
          <a:latin typeface="+mn-lt"/>
          <a:ea typeface="+mn-ea"/>
          <a:cs typeface="+mn-cs"/>
        </a:defRPr>
      </a:lvl6pPr>
      <a:lvl7pPr marL="2057452"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7pPr>
      <a:lvl8pPr marL="2373983"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8pPr>
      <a:lvl9pPr marL="2690514"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F305B0-399D-434E-8E09-A80281037F5C}"/>
              </a:ext>
            </a:extLst>
          </p:cNvPr>
          <p:cNvGraphicFramePr>
            <a:graphicFrameLocks noChangeAspect="1"/>
          </p:cNvGraphicFramePr>
          <p:nvPr userDrawn="1">
            <p:custDataLst>
              <p:tags r:id="rId8"/>
            </p:custDataLst>
            <p:extLst>
              <p:ext uri="{D42A27DB-BD31-4B8C-83A1-F6EECF244321}">
                <p14:modId xmlns:p14="http://schemas.microsoft.com/office/powerpoint/2010/main" val="125513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17" imgH="516" progId="TCLayout.ActiveDocument.1">
                  <p:embed/>
                </p:oleObj>
              </mc:Choice>
              <mc:Fallback>
                <p:oleObj name="think-cell Slide" r:id="rId9" imgW="517" imgH="51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04800" y="0"/>
            <a:ext cx="11582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2999"/>
            <a:ext cx="10972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1640469" y="6532336"/>
            <a:ext cx="396262" cy="307777"/>
          </a:xfrm>
          <a:prstGeom prst="rect">
            <a:avLst/>
          </a:prstGeom>
          <a:noFill/>
        </p:spPr>
        <p:txBody>
          <a:bodyPr wrap="none" rtlCol="0">
            <a:spAutoFit/>
          </a:bodyPr>
          <a:lstStyle/>
          <a:p>
            <a:fld id="{AE41A955-C666-6648-B661-87D6253479FC}" type="slidenum">
              <a:rPr lang="en-US" sz="1400" smtClean="0">
                <a:latin typeface="+mn-lt"/>
              </a:rPr>
              <a:pPr/>
              <a:t>‹N°›</a:t>
            </a:fld>
            <a:endParaRPr lang="en-US" sz="1400" dirty="0">
              <a:latin typeface="+mn-lt"/>
            </a:endParaRPr>
          </a:p>
        </p:txBody>
      </p:sp>
    </p:spTree>
    <p:extLst>
      <p:ext uri="{BB962C8B-B14F-4D97-AF65-F5344CB8AC3E}">
        <p14:creationId xmlns:p14="http://schemas.microsoft.com/office/powerpoint/2010/main" val="1893602933"/>
      </p:ext>
    </p:extLst>
  </p:cSld>
  <p:clrMap bg1="lt1" tx1="dk1" bg2="lt2" tx2="dk2" accent1="accent1" accent2="accent2" accent3="accent3" accent4="accent4" accent5="accent5" accent6="accent6" hlink="hlink" folHlink="folHlink"/>
  <p:sldLayoutIdLst>
    <p:sldLayoutId id="2147522032" r:id="rId1"/>
    <p:sldLayoutId id="2147522033" r:id="rId2"/>
    <p:sldLayoutId id="2147522034" r:id="rId3"/>
    <p:sldLayoutId id="2147522035" r:id="rId4"/>
    <p:sldLayoutId id="2147522036" r:id="rId5"/>
    <p:sldLayoutId id="2147522037" r:id="rId6"/>
  </p:sldLayoutIdLst>
  <p:hf hdr="0" ftr="0" dt="0"/>
  <p:txStyles>
    <p:titleStyle>
      <a:lvl1pPr algn="l" defTabSz="457200" rtl="0" eaLnBrk="1" latinLnBrk="0" hangingPunct="1">
        <a:spcBef>
          <a:spcPct val="0"/>
        </a:spcBef>
        <a:buNone/>
        <a:defRPr sz="3200" kern="1200">
          <a:solidFill>
            <a:schemeClr val="bg1"/>
          </a:solidFill>
          <a:latin typeface="+mn-lt"/>
          <a:ea typeface="+mj-ea"/>
          <a:cs typeface="+mj-cs"/>
        </a:defRPr>
      </a:lvl1pPr>
    </p:titleStyle>
    <p:bodyStyle>
      <a:lvl1pPr marL="342900" indent="-342900" algn="l" defTabSz="457200" rtl="0" eaLnBrk="1" latinLnBrk="0" hangingPunct="1">
        <a:lnSpc>
          <a:spcPct val="114000"/>
        </a:lnSpc>
        <a:spcBef>
          <a:spcPts val="600"/>
        </a:spcBef>
        <a:buSzPct val="90000"/>
        <a:buFont typeface="Wingdings" charset="2"/>
        <a:buChar char="§"/>
        <a:defRPr sz="36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32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8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24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hyperlink" Target="https://www.finddx.org/pricing/genexpert/" TargetMode="External"/><Relationship Id="rId3" Type="http://schemas.openxmlformats.org/officeDocument/2006/relationships/image" Target="../media/image20.tiff"/><Relationship Id="rId7" Type="http://schemas.openxmlformats.org/officeDocument/2006/relationships/hyperlink" Target="file:///C:\Users\odemke\Downloads\GAP_Country_List_15July2015_v2.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hologic.com/sites/default/files/MISC-06024-001_001_01.pdf" TargetMode="External"/><Relationship Id="rId11" Type="http://schemas.openxmlformats.org/officeDocument/2006/relationships/image" Target="../media/image25.png"/><Relationship Id="rId5" Type="http://schemas.openxmlformats.org/officeDocument/2006/relationships/image" Target="../media/image22.jpeg"/><Relationship Id="rId10" Type="http://schemas.openxmlformats.org/officeDocument/2006/relationships/image" Target="../media/image24.tiff"/><Relationship Id="rId4" Type="http://schemas.openxmlformats.org/officeDocument/2006/relationships/image" Target="../media/image21.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2/jia2.25677"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png;base64,%20iVBORw0KGgoAAAANSUhEUgAAAIwAAAA+CAYAAAGOxcPWAAAAAXNSR0IArs4c6QAAAARnQU1BAACxjwv8YQUAAAAJcEhZcwAADsMAAA7DAcdvqGQAAEgRSURBVHhe7X0HnF1Vuf067fYyfTKZhEmdJDPpvTcCxCAIQaqogIiiAiogCog06aIgVSnSpRM6pGcmk94nyWQySWaSTK+333vuKf+1byZ5oj6V99T/059ffjfn3lP32fv71rfW3vuckfAHtnr16v7pNBqy4l7fxDMnxntX/00m9y6xZM0Ge/FH2mETqnTNXju2fFWl3bspY8uWr/nM7z+2TImWr6iwH16rYn6pCb/PiR+uCWGAz4sHZiYAU44uWDDXn9n7L5i8YcOG8l9XSZClNEbk6XhrWwJvnqpigBLHigMmxEkW3fyJ/eCre5/qPeaEnfqj9+3X1++5sLajY6qsp4zqKBSclJPEI1VuFPsl7OtxwbI11DQ50K5bkxxODVAt9+UPLG8RJ1i5r8049561tsNp463KyMs/ffrQOsm2be1Ld1ToV8+w8fiqMJLOAqimgitnxxA33Jh48kTP07fdlvri+Vecb7rs4jUVe9fm93HKway8Gq+hK6rD4w+FQrmZOvp0+Sr7sXVeGFISluVAZSyC7490Y0F/y5g9ZxaL89ftRPOvWF5pH4iqWL8/iQsnSEgrcvUXZs8a1bv589nW3btb1lRV/qr3599sx25r5Wr7viobZ4xw46UaYBYr/eyRzqqZM6fOENvXVFQenD1r5iDx/c+ZvG37TvsbaywYlhvD8gzcN9VAXaeKp9eFp4sdVq2q/PVfOoEwacXKdfZDVQYKcqJo7/Rg7iAJyw/ZOHu0F0OCccyePVv65TvbX9249Ug+fd+ZnRV0XPXVcR/+9PHVtzg9ufj+BaOWy2nDgmIB55U6IRkKPKoTP5gG/HxLFMm0jLtf35yUXMFM8Jw1ufibnTHXxFue2nGLpPmRSOuQY+ndqkPSUZCrYkcsC4aaxru1aZyctJCk36iSsee0Cf1uzA/4t3x/4RlHX+ktvfjv2bc/GjBk8NDc8UOyqjMrli5bY9+9nqWADVOx4TAkXDVDx4L580+4wV+yzE4Hjh4oPbTv4L539ino65AwYaCE006e+zedQNif7Lhi5eoey0bQkDTEdQOJeBR987OQ1uOQbQXlZcMHFhUV1ffufsKWr1z+C0XRxppp+6cej2vMtGlTHu/d9DfbicJ8unKN3RDx4YXdOgKWjhQL8+MpDCvZxtMVNg4rWfBLCbRaBn4xPY2c7IK7x40bc6M4du3atasgKdNnTJ/q+HjpJ90LTzktO3PSz2mZwghw/NU6FUclJ/rLOjZHDbw8F3hqq44u04drJydwD4PDo7gyR/RoFguagk9yf2qkU1Pnz59LdwJ+v3LHJwnd5X9nU/00pxrEaz+emjn/dQ+v3HPfVXNvO+vnlb+/ZP5JVy6eXvLEBXeusAcU+7C/xYSkKmyBBOR1m7ftt5xetNLLJDuGRsOJ5082cOemOPbobnSxqX5cBdw008IFY2VEIu2YNsjGTWtMpPTkqaIg1z+8rltctDHk6PH5XYNlW4LzRJ4AIrYaY6ki914+Y3Rejux+f3vtBz2miXsunSy98eOpWZeeMRDv3zK7n7Rpy7aHItH41RcuN+FkTD15Ct3f8mBVUwq/39GDh2YW4b59TWhliDw3V8fNq1PYZftRakTxq4VZmDN7prRixZoPeX36vm3LMCX6PyuQwQmDK1XWpsnvAjTFksZ1Er8fy1V2mr80g4kkU42r11TYhxN+FLki+O32BN7ryIZmhcAzQzNVpFWelAV0GTG8dKqGW1e04s65BZi3YJ5k2fbgm5748L1YOp0YNqhY2nOwtd8jV50+9KanV9Xedfm8wt1he195QBq2ZHOtfeaEoTlX/mJF1xPXnZy57gMvVR3ce7Q5PXV44dMhOO/NrBS2fdfu6zrbuu6v6HDi7f28B/qP007ANiXeUxo9zF4B3vM9jHe3x43p06acOPbvZX/2hCurqoaopr1fT5tMl4AiExJl9ZU5c2ZedNdzH9s3fn3h370gwv7sSV+tetWdHS+8RVXVH/u8nvVdnW2nL1y4sKt38z/MPlOYbdt2ntXZ1f022wayyw8rFUMPoyvoMOkvCTiCWa1TJk/q07v7Z2zlqpWmx+PdHglHyxYsmO/uXf257ERhlq1YeQC2Nuj13UlUxwKQ2T63TI3hjnUmaowgRmkx3DBTJgrbWDD3TyGeZEZasaoyJsPImTdvXrJ39eeyzElXr654O2UYZ31zNTDG4cCGhIlbJ8oYSCiTZA03rE6iRJFx1LBx3RRGnTuBuXOnnyhQc3NzuYPH5ebm7u5d9T+yDDTppnHWY6yBAS4PdAUocJkY5rPwg5WMJqaAcpfOW5dQTKS8b0sShm2RUVS0LV26ahprRN6//+BP/7cFESatXbvejqfZJGvTKGA+siUZswcZGFdg4mvLZNw4ScPQ7CQRV0aRqmJX0sQ4UsHvkPn5fYErenp2vXzaaV+LLb5tlV1UGERPV1iP6LJj9nAlfN0F04OX3vt+6tkbvuhcfMcqWzdMvH/bydLLq/fHT5415I7v3bPxLkuVYIuQ1UOQU3oKL22KYXckxXYnuBHkxuSm8dJGJklJwkc7mDtYWES6CaRpfH2oxeSps31teL3etaIgb2w88IQpy0g6mGOsuPTurbOkbfXpgLjbuO7IAK2kaPjqjMBo1qT6ztpW969+t+bnZ0/znvvG9ZM8KYLphTPyR8oWc8SWuAMuRVBvLwblt0OhN+xOupAkyHVIBjZ0e3DXQjqQ30Jft4xuy4kEk2ZLU/1scaGVmzq/Jcm25TINKIZifeG2FfbikwftE9tMcTKawX/jJ43MO/POirQWavvGXZfOzrpwbvm2i39VFffYPpQOG2HIlkJBwTSST6qQ7Ujii0NUvFKd5ncZATmOH08KYktNO30mhT5GNz7YwxShusm+WEO8yHn3VNjRsI605JBVOKGkU+mPfjZfen153TBRCIX8/oJ7trL1E7jxyY0rzpjlTydzi5++6+WNoYvu3FQ3zJfqSLKZ7n1xc420dMUa+ycr4qgmgTzbH8M3y1w4Ajce3taFAhZ0wXAfHlgfx8UjcrCoqAeXrLaRkiW8NMcmKmO2YRo3yZJmMWtAlolPphOGkqJGUY8nwt6YFanToLuLlKpBMZlWM+vFLSmEDB7vdGj44fRs5JoWLhvjgaB5Ww9G0N/0Y2fYQsWONCZ7HHi1poMXcGCKM4FJwmN4prlz51Y0xgJ3z58/Z9H+DufdJ8+Zv0jr1+/dU7g0C4pvHT935sWBklEXNqe8P5w3d9YZ/vyB3zhlzsmL5Ox+z4pjTp43Z9G2I/KdJ8+bvai949dnyPm5WaMLeYEBSkeG+F5RmcIzjTLWxg20qF5UJlL8nkbMUPF+m45vT/fhkjle+tUxwpIzsOQ3Yjlj9pgnxbKjw36cTjp96bLdjvueXPboiq07WrfWdn60vSF05Ssr9jZzm2PXEf21Dtv6gdh/1pzR94llRculvDqNvNdieEnv1AINHSqqLRNlxJStyTQmUkuqxJU069Fm9X5vqhDTFKzz/3ai/bda5vbmz5vDpYkvjdBwmBeOEfmaoEK3FDRyl80UK40M+9nlTAfcT3E5hmaO/jvbZ+5u1aqVHbrlyoVsoPKgjjVH4xgb9GNMuQ/FBDovyfiMU/7+NXLc/uTEApQqq9atMXVrWprOLNPbNU2BO+gfvbmu867C3MJxi+eW9+vd/e9qf/UuWTiJ1OJChvBvEinda+lJNhTDlNlbtTSGMYkX9zNYbKfNHOZyMsSd+3xO+bLx48eTyn8+4/VcksRm+APjOmXjxo3nT5ky5eXeVf9w+28rpqKi4g3DsM4RKcwiMU8zW7y7L4XK1jTS9OthagLXzHahuiMHL++IoC6VxIgsDdOLJczuf4y725IFAWNU9x+OGjXq9N5T/022devWh7u6uq9SVQ1Op1Y6bdo0EvN/nv1JxSxdsfIgoXkgFQgaUx5cS1EyMTcXDkq8JinF1KlgiBbBtye6KGYkxDQJXW0KXidCrU4kcbJTQVxSITLerp42PDk3Fz6XQZJgwZ2V+/r0CaPP673Un9i2bdveaWvreTE/P/vVrp6e24jPd23YuCU9ZfIElV7UK7n+OXaiYjZu2X5OIhZ9Q6YT7zEU3LSqByGHC0EmMUPVSYidiDAll6Q78NgiN9SUgm09FsrzNDgYVhs6TNy1E0hJLrgptmRyD5kVF2YF5egRPPGFEvjMVjgoxubMn/WZBlmxYlVnnz4FN4RCEc2f4zXam9pfOE6iK1avDs2aMycj5P+Zlingjh3VF7Z3dL7MYMZHBwzsa/NiPZPkTC/jiGFkEI0PMj30UQxcPUdFgDzmULeEG7cZmOpJMlcFmbdMHO6QcdtumblMYfglmeFlxDUnNkYjmONyYdYgE1NzbegOcuz8/G0dnR27yk4adsPOg9W1RUVFt44sK3tQlIck43K6yFPEFsEUI/xQrGMIP4JrxOk9R7j8jHHfgVx/qLa2IzB0aK5IceLj47rDmR1oAqu4CHBdNxOxUyJ/5W+Fv8UyY9xnJBeWVFVV5U6nrXjaMLDyiI3fHbLQaavIJqjaxBKQ6vIc6E6F8PYX+sKT7sKBhB83b4igm7TOLyvoZ/fggfk5AJXwASsX369sRxbxhTmEAG2w9jWKjzCum1qAIW6bx8RgMrbysoIvTJw44ZJjRTpm1z5R2bKvTSqcNzrw2v52nDe6r2/J8k275/cpCkjnzB/5eMPRlpFvVrZ+YV5ZcPm154xfII45/45Pk7l+167Hvj97kvj95buq7Bu+OnJZTE/vlVLm3bNH5LdUN4bvvunpjTfEyIQmDvLaR0OadNniEXd5nPLAVNJoSdvWNQ+/uEe+/TsTX4hGkh1ydyR2k27oUFQCKenUGM2FAL1kAun8dEq3SWS608hcP17QB04jhHYU4r3tBrmegjxG/STu19+RgycrGW6szMFyJ56Y6sdkOts3ilJ4aEYAi3JsVhQwWJOx52ALTIohTbZlr9e/XtyIsJaE/q2L7l1rD+sfCDtUZj5WuMRQDIX0JlmTXJaRCqcioe5YOD5E+EJxcfBo76H0e+H4vGCvmcTBW5+tWHD34xuumj4iv+yxD7a33/Zs1Y++vnD4Yb/XhTuumD3X6UjFfvdm7Y33vVB94fMf1v4g26G9mHJ78dMnNnz1wec2/kB2u103CcXWFU2h0/IgJLspB2SELS96SLUTxLxvzaE3EDcSkg+PbuxBp0pxZLuR4vZuKYAowfYotcjmdtGZk0aRlsTCCcxMOT50pxWEEwZiih/373BheUcBs5Uj402NRw5kbuS1Fbtvv+TetU989/zBz11x+uhSikQCO2ud9+t0JtxKUknl+j19V+1ovmPZrtTQ+6+Y/Mr5UwZdkTlYGMPY7zX61MWNHzEU+mjU34/fsPD1V+77wjXfeWDlssaD0dxHrjvlO1Y6wgCQEEnYk268fNbtP//OhOuu+HLxwdYenclC/oqkd+C5n8176KEfn3KD9Mkny+9UFfUmien4/rVR6Lz5+mQSo9m6QnBdMc0DldLT0C08ujaBAqeKfgzh0pMc6OK6g4eTaGgPY0TfAMYN9KG93cDw/iY0M4H6RC7e2BaGypDbldBR6vHCa4bw3enODBdyq/aVM+fMeYI3k9d7i2KMa0pmmWxth6tQuEInPyLudxELQs3Nzd4+ffqM5fe1XJcxHj+Vi1qu6+L3An4XWNTDTxY/UX4E1nRwecK4X38uBMCP4bZl/O3j9wn8vlpsp95fW5BIma0K0+mre0wcilmoipiY7vXiiikOBKU4InYWrl3WgClBF8pLcjEwW8t0lD+1swVBtQiKLuidA3FHlKrWi+pUDx5b6IcnZaLVdOH5rSY2dyV5vII5A90Ymx+Fz+fBtKmTs7q7u0taGxsvsCXF0pmzZDAkeV+WRcYveu2o6mR+txVbNm2TQa7ytyFZ9GqLe8qWuDd6IH/LAqct0T2l9h7Lc1FZpSmKnUaGhPJ4negncFngrTeDoWJ/npNLHs5NFs8nz5gxo83ldLxtUqieXa7BTb4y0uXFV8aryFI6Ga8uPFcZQZQhlmSS2NCQwmtbQ3hrr4GGVBZxgJyF+C6rBly2hoRLQpbDh99UGtAFMMthfGWUhoF+GSVeExOLoqCHwjLNW9k6IWd2dunORPDLv357TdnYkUNuemtr89nrW2yporZ70tjy8rueXN5y9dp2500nlQ2vHVNe/sK7+/Sbfv5Oww2jR5bd9On6ptGHUTBh7eHEj8aUD3vg2RWxy3YlPTcqhUV547h9WY1++rp26cZxZWU31bQmNz63PnRTfSz9YnFZWffSPelvjh5detPDS6q/0uXMPfNQxJ0zcvTIm+5e0naje8jgG0XVYeaMqYsJEW8rxJMrp8q4Y7qKvlqKqdaHJ9aGWaESCt1ONLM9Kez40QTCsVVENxY/xAOJ6t1BPNkTjuEkbrYNDY+viTDVu9Df1Y3bpzlw1iiJ7SSjoCD3hZkzp98mru2VpDeefeHtiRPmzfm6+P3tC2Z945Ole++dMm3AWay4mCd5sBh1nzqCkvQ7bt7vrt/reeWW00X6xlcvm3vBI/c+ed7pi8aJtB6Kde4bfNGkgY6ygsC3X3vtNSUU2T3VaeX4fvYzW158yvglF5zeb8IXp03Ym6vKDzjlWGbw7itfmjfynodfnvHF6YO+y3CS+vY/6juw4kAww2OO2969e+e2tnSstEydre3CI5sjaE1nw2+m6WLU2/EeTHBnE/9T/DhQoycoDTywVFFbzArM7rXU5MM0NwleDJ2mG+PywrhkuCdTecGsIAzDG5w6tZS1/X/bPlMxx626uvqSrq6eZ420gZRsQ6ObrKxRsZ6305I0UULS5maIrmIFTZV50wwjneRva1cC8/wqRhbL1EtOxLnOxwpTHA7kZGcNKC8vb+i9xP95+7MV84dWsXb9dT6v536CJAGxd6U4jGFnK3QRrpOZom0xknR8G/3J53d2ZuX3vWXYgP4vMCQEe/2Xsr9aMcet2q526Nv0oKS5bojEesrSKXuUbJr9bElapzqlrqysnMcTjZH1kxdM7mJF/Bfb+he1v1oxbW1tpYcaGm42DPurqUQCEkMjTcmhCJyxPTDVFPmVRkxhEqSmkh0+K+hxPFHUt+iGwsJCwSE+lwkA/OOK3b179yyut0eOHFnZu+ofbn+xYtasWfuWZeNsgzpK9CALALYpHexUChGGUFBOoyOtIdfjEMxBDMaQ+YpBFg3Z2VlIJOM/nzVjxs29p/urtm7duqEpPbXJsqy2dNrY6fcFl6XT+uxAIHjmuHGjBQH7p9mfrZiampqBTU1NNZYtO4QEMbjYH1Lx/v4Q9nRbCDoUXDPajeLsFO7/1EKrS0GSintUloHFYwpQRO4iZCzdC5qqhGfPnvW5ug1Wr15d5PG4m2KxJNxuN6ZMmfQ3h/zfyzI85g/tk09Wjm1qbz1o2qpDbN6T9uKx1SG8uUdGbUJDkacAA/xelORYcFPknTmjAFmk+lGQ5zC1/7YqiYfIfZpNMdWFiV03AmvXbbRrauoH9l7ir5rL5RoQi+tM7XbaMM3tvav/qfaZitmwZcs0zaVtk3Sb+saBZ/boeHozv5OXBJmyO8i+s5VunDkoTWdgviYNH+XvQP9oBEPcOhKk5wVM74qai59URPBJgwsUukjFouiKdB3cXFNzXBP9iR06dGjc6tUVt1at33hHKpV+b0eswBUIepf7fb5Vvbv8U+1ExTCu3YlIskq30jAUH57dEcLHzTIGsQJSVM9hVUcO+Ug2FfXQXMYXAZiwC5PiYt5oD/raLhyIMYVLYkhTxxiXB0/vi+Gt3QrSmgepcBdCTR3Nmzdv/pPpdA0NDRPq6+uvdbpc+Yl4/KbZs2fmXbOoNNXZ3f6ro+2tj/Tu9k+1ExWzfv3GhhRlHLU07qpsw2ttDlaQghXpBDZF4tgUt9CZTmHMAApIW4JEDdWua/QcCyPy49iWJFWht6yKSViVlrA+HkGC+uv5FhlPbO9hhalQLXJky84MmR63ffv2Pd7c3LJ83rx5F8uSvN4ZkE6w4unjKMMJ9P8/LANqW7dvv66rs/t+QgaqmzUsaVSxtyeJyX4nXcnOaNJK3uh0j4XrpmSxwqLY2+XDI1sb8cS8LN60hupuCW/sU9FDjxsoC7JnIMkMtqOzE6Nzs3HBkCSKck14ZA3Dh5ePDYU6arq6urepqrY5lUr8VFUd9VlZgX7Dhg1rFGX6/20Zj9EU5/3HvjrwaZ2MzmgMw93EXtuAksESqmdo+OIwLxIquYzkRQVVti3n4mAim2IyiREFFJqajqOGCEWdlQU4mb4Lg34xIQzv7RVin2FFmVF3YN/ycCQWTinyyaQCTWQumyZPnugSlRKxrELDtr9G2qLxE7CTTWVcjuj9ZAbv/9i4/sSUO37PjJtzOZKf43Q8Y/xd0vtVfB/Az2eyJX/n8COukyWtXbtxZCqV3GUyJJbXmdjfGcSnsR7M8wUpoA26PxA3VRwwwnhqpsSKYupOKVhSrWFXMoUZDorEmQEoaROHQgq+tyWBL3j9FKFiUqgYd5exORbDLK+CGQP8GFMYgsvpxczpk/2VlesOeTyuZydMGP+j3rLhtt8sfa22Szn3zOn973l1ZeuPH7tx+v2X37XuehGyzFAoH5SFBSOzv7NwUklmIuSnO45c88xHR3/1yg1T80gMOy9/8J3OcCo3J6xLmD40C7dcNDITFftCsSk/f3T9+ovOGPluTd2hoVvq7BGxpA3JqR7rGeV9ptmotpmCW05Bjafi10qsAFlxYkm9jQ5HNz1EwxZmEqi2GB5GTIrj64N95DNJJiILv1sXYkX50U2mu1L3YVgrMDtbR0mWGzlmHOt1FyxJdEc44bLCmXGmuMtAP7/OyHQJ4of1G7dGsh1K0cgJ4zMzrIVtP9h52q2vbDs3y5ODbYe6twsfi0Wkn6ty8vpbvjXt7XBMP/DCG+uufn5V6DHunqkYxbR0i4ggKkX87grjyNASJbBoWulDXNnK1hdeI93yzMb13Qx51eVYuHJ72rFoZp/G0aX56xJpvV5RFOfDv9181ZjRBW3zxw97XpFNRXYo0iViInZr2IkhXhlDXH4M1xyY6FapnB2YwTAazJo8dwBZL1u/JeFErpKF8SRe/S0FM1UV1XVkLA4x28LELfP7YJxLxlSSwMkOA9OzgN/NzsOIgIb3tnTCoBJVKR8MMtyRU6acqBRhz1ce/TjocbMpdJgKuSXdNRiwr1KkHIwv8CyeOzDr+ssWz3k/pRP7/hujoiBUWuaB/fuf7DnS+DwrzPi4+mjl7mbR3UpI4A5pRUIqHol1d3XvbWyof2r2gJxrGQSIhDt3HjrY9LQsmw/xI7r0VBwkSRHD5u0JHVka3YtpOKqxJbg8/SQXsSGW0Umf7gpznU2PYDNIaSSpshOsoD3NdBCJqVxLIJiOwEvXP2ekigm5bjxYeZTHe3H65CDiKQkG98vLy80MdQhjqzqfW1Fz+MjRHnz1lAFNYrtbT0C2XJnNph3CoXD8xrfWH3zr2SVrv+R2/4FYF9CYiYXjZmF7U9r59tZY7ZEo1vPcE55aUj/5jCnu5lTMwIH9R++YPdKxeU+jVvriJw0//V1lsuatNQc/FaOqNe3qgjerYnsTulovZB/PZWA/OUgza7SbN93NWG60VHQzGo4qNmaXqpk+1XbDwbSchUaGSSPBOGlpaDEttFkJvFgjuiEyXZb46vRsDCxR8cTOBJpiNn44u4Qcpxm/2ADs6BZdFDJbJzMxN2OrdrfNe2tZR/9pw9w31e5rvN9k6IEAnk73IC3ZWQpD/ZpfrPn5Mx8fPXtoSR/ljktnj+89NNNzKzrWj1swx1k8qtDdfffVU8d990sjy655bOVqh2Li0lPG9fUFnHDn+of9ePHkSY9fOdL90g1zBp0yRFrzcsWhueS0GCCnXr7ve6MmKM22XxZzZMRcZIncw00C52RruchfvOLDMJqcT+YrEhM5zoqdXaBeZMr1IQdi7McJh9NBRe3FSTkS9FSm8xouVndbdxjfnlZEBm3gqbUh7Ij2gdfhRygiuqTpib03whaVf/fB+o/KRwfwg8WTnigqzp0mI5HBNsXhgS8u3Z9Iy/jFtfNM+im6urr0AVmOEzKBkAfZiKPFtq+p64n/tLvTatAcLp9bdZ388tKdbx5p1bx3fHtqxnMEA3cnTas+avzoSMK8usmyv3soos92sdElKYGS8uA8t9s1d+DY3O9Iy5atssUkuo+rmUbDGj1Cxzi3l/FoIK4ZuGqqSt9IIWp5eYO8ISXOwqgkb06EqZDOLXFjSJ4H6+tasac9gatmB3jTKroSBp4nfLoYflFi0p5YJ8a7fCjLTeCUYS74fA5MnjJZem5lXei9qpD/q1/It579oF6h6ER2rh99nN0XVDdpv//5WUMDtyw5GH79x1OkX7+z64LVNdFXspIHqp669eLM0xsf72y96pn3ax6WpWxEEi0oHRSwW+n6EdaYiyE+vVQ+svGQ3t9MOzKjBTedPwT3vkiOSeJqkWd5DDN0+7VTPr3+zhXnWgEfCYsTTiUEadWqStswTLy3T0d9twPrdAOTPT56SRKDC4gvgw1ih4YPdqZQG5LR1w+UFjpQnKehpjnFeA4hwO3jh/pQREBOJGLon5NkC3jx4uYoWtPMZozfw2YaI1jYk0e4MTIrCn92FiZOnCAe7RHOoxEkddGq/L6b35O2Hf0m4N3C71u5fhqX62KxjmKPhzVLJ+HvE+NE3N6Hv+k09jAuM8ya34u4MPi7nd+5+K8+HvGbC4FxB2zmS1nyNnKdGCpew/0Oin2kFStXiRka2MKU+/Aei17ggV+Ow6b7Pjovh6HTBs32oDWuoImJ8ZP9HTgQdyKLoPzFIT4M7adh7eEoVhyKIZQO8A678NyCIqblCI7qXty2MoKYRxA7hiYR4aFZbmRraTGfsH7u3DkDV6xe/QqFWhC2mMN6bKYHi0Ovs3kFxrW4B9GNSrkhhmrEHjbDUxWTEBlux0zcM78z24npYGCWFeNFliVbzEKZ0whtZxNrKO54bn4XszF4lBihZ+vICuPC4HXEpH7V1iFVVFTYSWKD4cjFw6u60CqmoJpMw/lpnFVK7DEsPFHjRFtXF8rz/RjdPwu5jjSqWxN4uy6CQuKLVydYyibiTM/76LKXDzUwrq8i3BSPbUihjt5DDYp8JYmrprnEAzvwul1vTJs25dz9e/femk6bqiGrGdiRWaVsKBaRPJkeJsJWyAsx4Cax5riGty+qjtgmBi5562KdzPAFYjwBtzHs07ygW5eRYh0prGIxaHfsOBoJnGy5YZAOiN2FUcSRp4l9aAJztmzZdHtnOP1TlYr4uQ1JNEu52BeJ4hdzfOQrcV5AxmHdg6bONA4zbDqi4nmxIOMTqEklMEoANxtFtJpmyNhEkJ5EDvT9KRYSLHIrU+5PKtIo83gwwh/CF0docJDz6Cl9woIFc7YuWbaz0JMdOG/B+JLX6MatFbsPX9bY1rbngnkTMwP+v1+5ccGoAWWd5QN929bVtpxyqPmoedGciSvEtg831kwKerzjZozs/5snqdpdbekpk0aW9pSdlFsttn+yvWb+aWOHrxCh8+HGvae3NbQevfS8edvfXbtz+JkzRteIfZ55b/OsgM/R/uV5o2veq9pX3F1X30NJ01d2u70Pqbx5i5ro5LE5cPPGiv0yPUEMtOmorLXw/OYI3q41qaY9MEjnVTVOEFbZEsI9eSy9mL+QdKWZ6hOkZwyvVro+a74fQyBHDlE3RTFz4LHnT9K6bohKEQV7t2rnoerDjaU33v9YIW8gUNPY9fSO6qNPiG0Heqyf2IH+Sx986dPMePJLH2+/y51XsvyVZRtu4r5FB5v0jRt2H767OWEPmODPujfs6FPx9JKtu7hNbtPt2Y+9Ub18T3dq/K23QtpR23ND9knFmYmuRzrNPdxn7K+fe2taXXv0OxU7ju4V69fsbP5uvdY3urnJqJXLyso6vQ5lL6iIS7QoGlIhXD3RZmu7ELey8Vh9HNVxG7tNGVUxHWtjaVSSX1WGw2gg31idiGNDJIkVSQMbQyZichBV0QR+vamDriqmQMdx9fg+cPoI0vQk1hMCAe8boiDCUimkyoYOmzCkrHw4PSasOV0YOHzgGBb8JHK8aiXe2eBwKhm67/B5sivefv+880+eLB5QTFouDzSv5r76vdePbN555OWAasLn9BD4JWvN+trvjhxWhLferPrSbbdJ1ocVe24tHZD3vjgPnZu7SNtlp8soLSkYk0rHGehkvrGe+FDyr84YyylWxOPR6aJvNaUpeGCunyFEHGC8VtS3Y5rfS0HpgN8IYarXg2keFTM8Gmb43ejHm57v1DCN2+e4VIzLJp+RkpjptjCmoD8ONFEksILzgylcUZ5LP4qL6RaYNGniheK6wr598WknPf/kRwsvO33O2+L3xKF9vtDYkgiy4Idb+kgf7V72+iApemSU8AJ/Q8/oX9x86RtMSQQThOz2jmDtgX19Xj/vPPO0iag+uHKrM8d9MKOY28Jt377z4ulycW7WL8XvR247fVdZn5w7xPfiXFdmTv93zv/C1qVrtkydUd4vX/wu9MkPXjBtuL/AVv5riHZNxdr7DEO/XvTIZXKC6savV6ZgaUJj+LDO6MAYnk8Ap1DcKcWDfYkoRrEy6UyZ2QT1mg0/wTfIzKAQX0RX5/dne7hNp/eQKPJfcd/CS4cNGybGof9PW8ZjhM2eNeNHObkFPYothkooC2IJbAt1IMwWj9hx+DQ3usiAydvQxdQX5X4izXezaiOmig7WVnM0DpP5IURk7uLv3Qy9JNOqmJikkMv4fb6X/hUqRdiJihE2dnR5ti8YEP1SyHbKeOiMYniUMDo0F7LhYyqmaDSdiDDrx6gldGKMkHM69ZWpu9AlKUiRWscIv0Eq7KcXZYEimxVjwe3xrJg0afzFx670f99OhNJxsyzLuXLlmu0UrMMFl5DkNFq7NXy4x8AnkR6MC/SlerYQoUbanYpiMispTO6TMDUSvDimehI4bVQWSRy5B08vU2g5FffGmTNniJlS/zL2JxVz3CrXVz1q6eZ3UnovY7STmSfx9zWE0NweRYT651B3N4YHveTKJvLyNYzt4ySnSZLriaeu01B9fvgc2iNjxo+5qve0/zL231aMsPr6prKjTYd/ZxrGJCNNWi7mwNAEPzHJdMXjPhLFpuCix6bQitMRgAPUTJH4r+bMm3MPV7Qxw5zQKf8q9hmM+WMbMKDvnpnTp04uyO9frMnKDzVNSStMt7z3jFcIaSPIuOgqF6uzs/zIycv6ZjqlB+bMW3ntvha95cWPNpus0AG9p/yXsb/oMZ/XDhw4EAy1hQoQ0L4U6uwaoTm0cyg+gkaK6VtcihXJPEURKNBL5SbRXcrUxk3CpyRVy2Q6Si54HfwuoY7sYa0/EKjQdXl5//75XXl5ef+nZ2PRCRR+VFmmIPs3tP+VwzCBiRGQ0zxez49cLtek7u4e6LpQ+2KriDABQ4J+ZxbUrCoMkb0JVWIeskxaYDGhmZYBTfQx8EDRoyCJx6CEDFO5P8+hIM2sr8BNtaAoWoeuJ98MZAff8o0YsWbgHz3a9Pe0tZs3D5cM4+pkMt6iaupO1aEe7pvft3t/a2s4R1Wzw+Fw/bx58wxRD0uXrjg9Nzf7tx6P58jmzZvO/NrXvlbXe5p/K/vcDtPe3u7fuXPn2Yqi3u50ekqSKfEWHPF2B5F2BMcFYdjMjHr3WC4c7DLIggx0dsWIGpR3yRjK+3tQ2kf0nshYt7cDLQlvhi8nZR0xK41hudye7UCBX4GYYGsKEKLXicc1jl3HpL5nPpSQ5mE12Tm5d4wuL39dlO/vbbyetn79+hHxSHyIrMhXe/3eOSIoxPV1Pd1hGGZU09T+pmnUud2uKyZPnryWZRWR8m9pf7PDrN24dpyRTr9iGfYwiV5hUAAZVJMaG1iBE1H4cSCi4aPaRuzpMBFVNKRUAwk7CAcJjseKIm3EceYAN746MocKkzKbiJKU/Hh6QwfEO050IopJ+iy60SQSI4eRhqYkkUdJPqavD4sG5aDQJcFJxxEPR8m8vmKIHOaGy8GFrK4dUTrqK54czz9szmxNTc3wzs7upwgrMwSxUxgYDJrfODX5uwJtenf7t7W/6jDLli0bb0vKG4rqGGiyAcVokOiilukQETb2B/VdqDrYhkJnLvyyCzbhQDBg3WFiVzQFlTloZJYK29AxLNvGySM8cMlxaKJDmm2d0pzUWCrWVkdQF3LB0GTs0y20xNMY55eRR+dMWx6kNZNOIiMaiwOuCE4bFsDULPHMU/p44sskQbfHS+5jrwjkua8cO7is9thdfD4jqiiNjY1Z6XQ6NnDgwKRAmX379v0gnkjdG41GxXBtZV5O7kdtHR0XSbI0wTDSLW6XY9D06dPF6MW/tf23DrN79+6hbZ0979EzhqWNFBSTEU1HsTUvjoZTeK82hmUtUeR6CzBc8xFpItSZohvHmUGIfQkTnWlgdJDoko5hSJaOM8qzeA6dEouXFRxFtqErRBIx/J30YmWtjP3tOhSy3m26zfSkYpJLhdtMwVRUqJRk4tEO8Z6L3REdPhLms0ucmDlQopCny1hsy8xUHqd4+jmlqOrdg0uK7hWN3ntbf9U+/PDDQN++fafTWeaHQtEvu9yegYp4V4ZtVwWD2XeXlZUe6xmlrV237qeJeOJ2fzBw8ZSJE1/qXf1vbX/WYTZt2nRfMpm8zkhbkmGTQ1DPSKoXR0IyVhyIYBdTT13KRonTi0KNxJWCwEnEEM/Lpqkj23nMYQZisdeDQkqdod4Yzhznh2ZHqI0Ez1FB7IFsG/DSGcScP2I7GzmOj+pl7Gh0I+YysTceRwFT3UA3/csWz/GKhwGZBm0VMSLc7kQ30U7HBEcAw4IJTC/PQ54SgcPUqbp4JTqm5rCNnNz8qSNGjNjSe3t/1tatWzeFSPI6+Yg/Hk/cTKdZZRiGfKSxkSgiX61KUu4fvzFo45aNZ4R7wi/qKX38okWLjj3B+G9un3GYwz09OQ27a55lPZ8ZTyaIGFQmSTvzWNuSfV3Y2KGiUXKghzK5v8MFH/mnSsJrECkMxYbTkMhJNBw1E0wVCvIcMoa747hsfB+iRCtThcr1DqRkPx6t2A+vy8L544qRRaEjEovL5rlNJ17en8KuNgNJIkxLykRfvx8eKYXMS2HovDIdUhBmk8SzLZ5CnES4j5ckmQ65sFjFzEFe7pagk0mZt/JQjZkul/P6qVOnZoYKjtvhw4dH1dfX32zb0jlMKx+NGjXulra2xv10mPsUWb2yuyf0itutfT+vT9awHVt2V5133nmfIbN0MKl6++bpZlvX9rGnnSaGLP7t7YTD7N1bNyoU7n6VyDJCzKiUmVYsy0RbyoWPq5MIpT3oYOrYR+To6/aiv0gBbDgxhCLGgi06jJiw2CQeRk/qGO5SMMkbx7wx2XQInbUrUhDJMB1uRZ2Elw7F4XMoOKvQwKnDxaxiMchOt2GJdMmNyuoebA0HsCGRQhZ5ygTNxW30UDFCLYQSqbYgyWF+Gnp6oIrpsWLaSiqEgdkSZg73IkhnFY8hivdJsbApSVHumTN+xmNrt6+7joT7eqqZ/Qkjdulp809bu2zVsll+b+B1zeHISybi9+fl5N1aWlp6oi9FOAcXTh7zD5Px/wqWcZijR4/mNjU1/zaZ1M/W6SysHKoUGc1xB97ZEWGkZ7MRE0wBRA41iDKXDQfVkc70QwrCk9BhuL9hOVCT1mEw1ZyaC5xZKsPpIUEW6YqJJ2YFsPVQAhtbLeyMS+QgwCCizHC/hJNH+aimQiyNg2nHRlLxYOnOLqzscuMAyfYUn5dKixymt9DiZXSKJNIYEVBTsS0RI8KkMYhoJKdSKAlYmF3qR4EjnpnpIXxMSGE2faPD6bxj6uQJv6utrZ3U1tZ5e05O9uy2ttaX+vU76cXS0sFLudNnrKZJn3Sou3vdwUMH95YVZ13V1Wnm7WzourgzbKS+MGtw68wxebGr71kpDSvte7ItZvdQ6SmWZPk8cj+m0hq3U9l09mllu/NV6cXeU37GVm/bN/nZV5efXjxgyJgBBZ7wNxfP/FrvJqpMe94z7665sf5oJHSoObF/YP/CYVlZvgHxZKzHTCVrp40a9OaZUwetpCOfUGhsP/eWhvaLt24/9PUjjZ0NIwYGH7ho0QzSQnvqWyv2XtATs8sqtxzY2bcod0BLV7ipK5boYfo+1rstKpimG5YxpCR3cHFBoFwySR5tQ+rqjhzKvKJ4556an0a6un6aMkgaRQca5cuheACPVXWhlY0iOtSSlK4RNryPZ/RmUsOxh4qPNR4bgsdQHyGcVjE6K4krRvvQz0eibIhXjclotTUsqUti+aEY5a8PXaJkhAoxZdXJ9DE2T8IlU/vBn2qDRqlsZghxFl6pDuP1Rjoo5bRfvKCPjmcRqQQPssmZRFnF0EOUzirmjYrpbS7ymj7kMhcMz8XYIqGfKNdZUDGXg7FQRyW3x+t2nQaYW9Np+/pZs6ZtYoVnhvP/2J5fU/905bZDlzaFPFJOwIOJQ6S3o/H4e0e71WfYGLhk0bDuaeP7nfq92z9eabv8zNIEoEQaom9b5C8HnVkVE3IZYANy0Hr2nLKLZ43us+zY2Y/Zx1uPXvnsh3t/aWpZzr7u9PaHr54+rneTaPwxX73/o3cj6eyTDIRg89yCn4mgHDekmGivnXPVBYO31Ne3tgpyb9l27ifbm55/u/LgoqPdFoyUjmvOG7sjkegasKTicLArQaRmALpZV5aYZCcuIl5rwvKKcWLWOhxKvkgI0M049yHbJH90sM41JQVp7fbtBVYi3qoT+gW5ldmwFgnukq3tOBD1UxXJiLDBa7tjKCRv6efliUXfBzmEILrpzMWYvshzGlI9CChhfGd0H/RjhNtWinghxnI92NhoYu3hFM/nZy04iDBRuOnTpS43nDodgDS4JMvEqSM9CMgx6LaTyEQU09x4oSaCygZgZDA703cjZgk4xJPvzBK6TALN8tlqDJYRx+yBQYwqcqKjJ4WdNS0oLC7ElL7i7SxsSN60x+0XM5V+PXfurKtFXf13xoYqufOVDa/VNKYmR8jZxMzwAr8bowZqr7WGjLc6ddfv21sSmFGa9dQl5ww+8K27P7jdQkDrn5088vB3T7mMDphxirBtD1++5fDHr6w8VGJSQfZxJasevWpeZjblcVu+teHK33yw75e2FnDmufTNx9/xctzO+tmSrZozf9zIwmT4lsvmnUyduB9w50mS+zNEuzYW67d+85EjS5a3IM26lR0WYqEErr1iJt75oBKNnT4U+nTznh/Ofz1Xln/MQ5r4YVGPBQvv2VHZEP7Vg8+uuxKeAORkx0Nv/uzM74ttx012SNJNZpLIkum/d1KsOLCvWUd7wsnGNiiJTcQpkYVUziKD9NArvWxIJ6NY9I2Inlg/PdahRzHcY+IbI7Ix2J+AwsYTbhWnytnWZGJ7fQpe2wWPGYWkHHtzr+jyl6UonSgFw+lEXY8by/cmETdFVyBJLqW0i073lWEOnDtAg613Q2NqBAlwXEnCGYhiXL8OXD4ujitH+TH5JD/e3NWE+5Z2Y/P+NIYNyMWovnRnIpAgwAIVDSPF39IZ6yvXz+KKzxgrTIwDBatqjp53zUMrKtfXJier5GmL55dlOgaPsbVe433b5HTEEdackGQKeZQXXR2pg8JZeB6ZnxzDiA/lZb1iCp6DPCvoy0zH+ayJZJDhWaKMGYL2GRMpX8yQr+nRAne/vW3TL9453PPwktq6N1fv+ZDXKBb7bDvc8b1Hn91U//qqozipxI1ZE/tDj8gstwajI/Tm7DEDqt0M4kbDr1x6+5oLvnzLh/V0RP3yh1ekfvnhLvuZZbse4mn6K6l0SDMUpJIS8vNzr7n/nV32fW/W2g++tsNetfPIQQoOabZ4K4qIXLJSFs1EQ0cYYcphm9I1RqXUTefw8qayCQlxlThE4uoxXEQj3iARKc36ClI6f3m4G6XZIu+KgUMxJ1TBrsY01ten6Vx+MLXz7h0kykwnTLmiH0amEzlMR4YTOZ1xHCSMLt0voZvrMo9vM4f4iGRzSp1YMMSNicEYFo/QcNmULEzt60Qk7MKrlQm8sqEdVOW4dFpf/HBBDkYVqtjOa7+4rge1rXEYKqGYqSmdZlr1+wYYMMpFRf+Rud6qOnrnq5Wdr9Z0Wv3K+mv6978yZbHf6LzfslNWmg0u3tvhpQp0GXQYpvA+Re6ZTAM+zbLstNkNZ25wzq8/3Gff+upO89uPbey8/K717/7mrbo88cqdaUPMXXdeMv6i3mv9TUaH8Gia4hSPbHglxTbTRj3re7esukLt3QkxKX7qBxtqtt/3wuZfH476lP45ZvOtXx03Ldx44Gden5hzqyLGHHTh7LIZr/5w7uiZRaFz548M3PPlBcPXfXlW2ZqSQGBFxea27tequq/+3sOf7lf83ssYqpDkpAivVDKhb9PN5IGeeGxzTE+vVKMdHYNk0SnGAllML+JlSdvDOraGhPKJE/Y19Dg1ONh4q7u7jgUD04FBwivp6Uz/SB9G/ffH56G/nw3MBpHoCCYd4/0DIby0X3T/Z0GVwqxsxkpGLXWSnwARQ0W7nkJKvGE/TrRiNIvpyFXdCdSFbFw0Lhd9tRj3VxAwkxjbX8ZS242fMT/FJSfKczUsHErHGeFCY1LB6uomvNCootNws1FVgSQsr4TsjhQG9vFmXkRnsQxGOo5kXBDs/7LXlm4O3vXq+rd21svzE/E4Fk8vDJ+3cNQXcySp4rElWweJLklDFo+jmYhR3el0elFvnZ2hzaZcnLItVbKIOk6FSpC8YeueTiKOC32Yxr5+1ojqKYOyFrPxD8e6usT72D5jaRGwPLdwCl7mj800mQ4lxYmc7HjPzedNmkUEy7yR65NPPvFe8+BHr7boWWMsqti5I93618+Y8UhAUq38/MIhe9vCbD+mU/GEFI3H7eJCfE5MB2WZxrxcUfvqx9u7s1vDmnT4aEuBmPrNJkG+06i8+YLxl/K4E++Nk1YuXcEwF/NMqSRIJGNMPx/VGKiPeSitiTfkG7XkGwHK1xLx4kxWmJjQK96Fyh9EhjDOmJiDQif5BlOYmCyjsCK3HmClHZbpDA6iDfkRPc3JxKoSjcJOF6qjHVQ9Foa6PUSvND8msoIOlBZo6JfjQISCtqk9hCF9AvAqCdYjiykqlN6foNO16U7sbUrhUHuS13WynDJltgt1jH7xyuahLi8CQu2ZOkpzLCwYHuC1GTt0mCyvA6FQz5ULTj1VvBBL2dUUOeOpV3e8cTgCxeM2MX5YLrIVpxmOEtp4jz1xU93RGJOyvST0Jb7XusPNb3Wkcn9/uDOEOWWe5782tf93r35kXXPMnecr8YWOPHLVovNfXn0wb/2upmcO9sh5ip1AWR8zdc680QsnDS36kwfHP97adOUzH+3+ZcpyUbZTSBipzKz9dDKE67823Xpl/WG5rjEqeXifjkx/lGGrhkiEfinCug44OjCrtEigt2XorCVGbGM4odU0xGHGIrj5W1OspauqpZ0NpCqaQUQXMwKcSDvpTIwqxc6BasYwbrgjOWNM2W8efG7L1Ul3DjS5B5qZFiIz0+4ar61qAV9dLBYbIjOF0JeR4/XAr4XhIAeRyPCTrOA4yZOT6GPyI9viMTwp86y1eC//wnHZKHIk6cUG+Qb1CEnoVhZsU7NAjiyehymMx5Gu0MOpsNw6cj1RDCmWMCI3h2pGRhdlcEt3Gi0M+k+3d5PPORBg4wz0EJGSKSgCWoUzivCjY6haDurre1DXTISTvBmOIqDP5rXMFPkUy6DRqSxyLTF1OTcg0mDmcXmWU+VHPOl0zGpbkyW/fvKtc505ORtKgkrj+aeOPhxLxdT3KneOcvvzip2y09XUEa4e0Tc4JNzZXRtw+faW9S0u3FbbUxfIt6Rch6MmFMpPjxoQbDBkOxAPye8wIteJc9MZC+9+ZunX25OOr8mO4EnvLqv5xXNvV1V8/ezpnyGSbjN9YHixeiAaS0QMU0tFoo4OG3HL3881hJluqy8aV8t81uBkrL3NVjXVnRss1OPpHsVKop8Cx4JJI29K2ZHrP1rdIRtS0hQchJCOYk0ozR44mf5dRGq/KyHl5QWKvZorGI2iQzhLjs+hqEb0pcu/PL3eE9Br6w+k504r0+JRM9IWjxutrV3WEZ6NrSSchW3wwSdL7/e43deJkVf6Bj8qKo6aqGrhbkKF0KsbokQIwnh5tj8zpqRLGrxGF04fXUTpHKIjkIjaPqKLifp2HdWNzH8+FwqDbuQ4SWDJGFUeE44l0Bm3cThsY31rB2KRGMbkZaE4S8HAoA/ZHiecPid6wim0dqVwhA7UkkxQe4RwwcRB8NghJiySZDqNofqxan8CO7soWXlt4QwROsKRcAQu1ZEZlnCJ0exkGOdO8KLIKR4Pp+Pxnor7FgrnvXLEiPLMIwqfx+gEIit/5nWc/z+M5RAPyLIY/7uORMuO9aPLhmRJ/pteAiVt27atPBKNVqcobTOBypRyOOHBy5vacNDwZKYRhCQXIozJfEKZl5Gr2mFcNiGAcdlSBt7EY06W7EeN7kDVwRbyAwlJkpSOlEWVRFmeiELAeXGuB0NIVAd7NbjVbMIl0NrRg/WdHehMORA3HOjk+cTsvBTlvMJrORgt3YTDQY40fjwnGz4pQpRTmd6YmtwSXtkTR0Wj6IvxUf6b6DE0iIf0xVCCTecenaPisrFuHifeuyb6RcihbGuT3++7ZPz48XtEJWzcsLGNN58vhh5EhyVxNKMaRXef+F98hIlvwng1VpToD5FZFgHXGTbPY8TAqvgqOhhFpyYZFMsqjhNvndQzveHirBqPI8aJPqTMbwGP4njhATye9y3LIghF0ArOR98UPIbfTfFdJuqSFkhUk6Kc4tWH4k8IiT/xJQaIhf4U/ViiL0/wQpGuCf68yrGHaMX1Rce1mO0oyp8puyiFuBf+EstjFEX8Fh25Yi2FoEiXVVWvuhOJnMdUh+8SPU2ZyMYxJTc2HUlhxxExB95GO3feHU2g2OHGUOa9OYOYy6lCZDuJBE+qMN92xw1sqI/AHfBhULYHWQ7RWWVmemLbw0nUdyXQHDXoTLwZNQsbE2FoqoZRiiczM9ridcQrVEVhVdG/o1lMt6xo04kdLGg4GcGXikhyy4lahEfRsyI6FHXC4rYGA+uaDewjie5KWCjzuek0Yngzgi+OKSTasJIFoWZZvR43M69524wZ024VVfWHJviMWDJq/3jMiODN1v0zdnzb8WVPT0+2S5LyXcFgLdeJ9uHqP3/scftL5/+fWO91xYUz7vD3tMyJV65cORKKc5fO62iUihIlbtKRhTX7w9jVzCiiA9WQPEb1GL5R7sLcfi6qBCqCDP020Zr0YPOeGPYbwObWHpT4g+gjHs0RkUQ1Q+el5x/r+xSRkNQ0VIdDTB0qhtMJhReL6BGvzc48HJr5sP64LuJwYXO4G/myGyNUGX1zUjhtuBdZKp2KJJZMhSTYh41HJTyyqxMFARdKNZLzRBILRvlQmisch9HCSPYyTTEZfzxp0sQvsTIznVVdlvVFcphvFg8YdaZB+dfTduDIOafPvmtobuC3PMZ3z7Pvf8OXnX13YfEgdyLSg3y/+rtFk0sv5TZXXUfktBWVNY8qAR8ZmYWg4jy8cM7gqT5JbhbnfuD361/15frO08SIfkpKjOgjjZs5ZkTmid43Vuy8NpQ0H3B4sxALdcHvNH8xf/rE+/r4pM71ew5euOdQ5C5TU/q7XQwg3eooK+2/eExJToU4VtibVQd+AIf3QRiROxdPGXI77yf90IcfOgvU3N8o3oKv7dt/ODJsQI5/yMCiS8aX5D0XsqyhHyzb8VF2TtCxcMJA8WRxopb7rzBzf59XVHJWJBRHU8P+w4sXTrt7RN9AJlU/tXT39T0dkfuCXvVnp80fm3zuuSXfEFiDefPmVQd9rosKg17CF/O87GAqSGD+QA8GFThwOBWHz0zhywM8mFnsBVLJzGtgkoTvvYkAHlvXgk9iGvboMuK+LBymkxyirG1kSjhIYnyQhLOBzlXHRttHmDzMY6OqE92U7PXkTvsZ/Qe47gBTWx2/H9Ld2G9SnXH/hqRJrHCSfAOHiECrWxW8tKMbh3ktoSRECLnIa6b203HpqBwo8QRJdDeml2sYnie6tenFvLaDaJZO6Qdzc3NuOO4swrIlacXeI8npp55WemvnvqoiT6r7nlcfvycz54X7Rdvi8teGjRjiPmNS0UA90XHgUGPLcDqLh9uSuu1Pb2wIK21tIRys7cCafc3MhtJp4ljuM70pkR5XU9cOvSeBvYc6lFDaO6J32/BDDaHzcnOLcPHsAV/p19e/+0g08f2iB27r4HnNqorNO95fV7/nYHMc++qasb2+O6+jJ5oJbh7r33Y08tvGkPlgxa6DqGlM3Hz7CxWZtzdcs2hR6sJTp3z93ZV7z3TnFfmHDy+6RTiL2EaMXdiekAZV12XeEpE51/1rto/evGv/5CUfr1p4yfyBp0VtZ86nlduOvTuD1+nojJR1klpsqm2/bcmaunvrw1ppxmGEMZ+/EolEv6KoSlQ8MiH6NC07jlOHafjK2ADO7G/irMzfSIwjTeAWSilM3rF8awvg64siIkqJ6kEe0cjQk3A4VQQdMvKY3nMdEnLEkpFWSFKdR6mt0RncTCeFgqBKDuRrDm7XMvsEPRbVk5T5HaMS8NCRBpA455IDFFLatyZzUbkniWSEhNp0UwF5uE8KM0tkXMqyXjLSjwlMX6IzUkzWUsTD25LVWVY+7CuDBw/e2XvLxy29aO446ZEnP7g16h7SZuWPfGjxt360uHcb5k8pw4b1dfj5o0sPdScCg4cMHRJho2b+7qpN9dJH6fGU9/NMO3liv8flzkMtPkn6XTjcKN7TZiHU3VbkND8YXpKb/eC3ZztPn3jSO+I4HpmaMnlobM+hdtzw6KcvbdpRXz5hcPEm3HYbU5uVP3/m8EVDfEZeWb7rhW+cM/PpbNZBY11TpuOoYndD/x3V+y4/sm/np1efPfHb/lS0vtjvWP/26o3i3dUZM3oa082127vbjjSfeKdkjiQ957NTKZfZaR4v//13/QTTJ03qGVZc9PHNj77/Sd8sh3Pu5NGin0ZYSk12JeVYQ/t1l8/oFD374h0wGU/7Q9u4ZeM5Rtp+PK2n88WQgZjZLzq/BdFjcsocIN7adSTlwtIdYcRIdNOq6HpXyUUktCgm6sh3+jo8KFFUki7x0l82GtONoFaZ6QuKE3siITiJEKVOF9WVznNmzswGJifid0EO2x3kTj0ROqIT/V0C+gTBE/3HaZhMmyXBFE4e4YVfPLlKSS1eZaSrOgw6m5CWDnGTGtOQqrbOnDnlz/59t//Y57MTCHPcJk+Y/OamDS/2V1V1neX2IMH0JHYiByUDUWHIKpoNG/eva8CWpIqwyw2bEexkIwoeksPtHqeMFiNFbsEjeby4jJiTIt4VLkzIb101iFSU8nRFjb4g6Gaa5xF/sVQwfYOO0ZKg6mDay2EiF6yfzBAO8Z4GHpPWgljV4cMvK9rRYwYyjzWLc2qWCp8u0XnFC8IcKU/Qc5fLpZyIvv/Y/87+BGH+0MRfZjQM/fVIJCz++hbbXdBW8fYlDUeoRtYeiWBpXRhRLZtkko1JIizekCXeXhQhKRUqyEHF4xDd00L68ViFEGKQi0R5DkFAAoYYZ0pDE1MV6Cxpeo+b68Rb5kIkuQ6mHB+dIK2IcwiHYJohMc/SdJw+pBBzil0IiGeZxcQq+qeQhz6fD+m0sSwvL/uq4cOHZ95h8R/7+9hfdBhhJD/qjl27rk6nUr+IhEXqE+kp09ZcspEUFzqprWuak9jbkkRU/FkEcpm6VAzNehzl/jwUEJHSiujnEkMJdCimpO0xpiSiRzlTl0JHoIIW0EN0EUjmxp5EjFhiYaw7K9OjLCGJoJrC6H4BDM5TEKTDqEw5QkGKub4sZ0Yyk7dU5eflXExHOcQz/sf+zvZXHeYPbcOGLdOSevwJVZZHwUhLSeEIEqUzG1Zgj0RCa8hedMRlHOqKY93hVoSjFnKDBTB1YhOVjU4YSDid2BE/5jCjNUFaxZMbgiGx0Um4m9I6OuwIphbnoDxLwuAcF3xEGJNqSPw5HTHJK/MYnBiO4LkMw0yQLT45bdqUh91u938c5R9on8th/tAqKyu/BEn9idPlnByLxSTDEDMEBRnhh46Q6bnkGplpTMz+E+OGYmDSIseJpExEInE6GBue2wM+D5wkqkL8ibEqYSZTj3AggRzCBOXO9JhKFgJev3g5YEKx5O2yal42YfzwkCT7Mn0f/7F/rP2PHea4sUHF8MIQ07bnm4Z1cTqdHk1ZHtD1tIh87iG62+k8wmF4NdH7m1mKS4sUdNzJ7GP7irnBYuvxommU1g5KbqfbGQ9FO591UB5GdTvdFrO/k+UN9DEdatbgvv2qWtva/QumjPhu5qD/2D/M/tcO8+es95XonlQq5fR4/NPj8dg007T6ZWdnXdTZ1QndJJ/JOI34kAoTeVwOJ/xeXygSjn5Chdasqu43iTh7Ozs7E6eeeqr4W35i9xP20O+XvzZtwpjx2w829010d7uJVAe+e96MP5lr8h/7exrw/wAKId4oIF1GuQAAAABJRU5ErkJggg==">
            <a:extLst>
              <a:ext uri="{FF2B5EF4-FFF2-40B4-BE49-F238E27FC236}">
                <a16:creationId xmlns:a16="http://schemas.microsoft.com/office/drawing/2014/main" id="{AC1F3170-0082-4635-A396-ABF7CB3D4B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quarter" idx="10"/>
          </p:nvPr>
        </p:nvSpPr>
        <p:spPr>
          <a:xfrm>
            <a:off x="568460" y="4138787"/>
            <a:ext cx="7330400" cy="338137"/>
          </a:xfrm>
        </p:spPr>
        <p:txBody>
          <a:bodyPr>
            <a:noAutofit/>
          </a:bodyPr>
          <a:lstStyle/>
          <a:p>
            <a:r>
              <a:rPr lang="en-US" dirty="0">
                <a:latin typeface="Cambria" panose="02040503050406030204" pitchFamily="18" charset="0"/>
                <a:ea typeface="Cambria" panose="02040503050406030204" pitchFamily="18" charset="0"/>
              </a:rPr>
              <a:t>Affordability of Screen and Treat Tools for Cervical Cancer</a:t>
            </a:r>
            <a:endParaRPr lang="en-US" sz="3000" b="1" dirty="0">
              <a:solidFill>
                <a:schemeClr val="bg1"/>
              </a:solidFill>
              <a:latin typeface="Cambria" panose="02040503050406030204" pitchFamily="18" charset="0"/>
              <a:ea typeface="Cambria" panose="02040503050406030204" pitchFamily="18" charset="0"/>
            </a:endParaRPr>
          </a:p>
        </p:txBody>
      </p:sp>
      <p:sp>
        <p:nvSpPr>
          <p:cNvPr id="4" name="Content Placeholder 3"/>
          <p:cNvSpPr>
            <a:spLocks noGrp="1"/>
          </p:cNvSpPr>
          <p:nvPr>
            <p:ph sz="quarter" idx="12"/>
          </p:nvPr>
        </p:nvSpPr>
        <p:spPr>
          <a:xfrm>
            <a:off x="574616" y="4990650"/>
            <a:ext cx="6176511" cy="1665044"/>
          </a:xfrm>
        </p:spPr>
        <p:txBody>
          <a:bodyPr>
            <a:noAutofit/>
          </a:bodyPr>
          <a:lstStyle/>
          <a:p>
            <a:r>
              <a:rPr lang="en-US" sz="1200" i="0" dirty="0">
                <a:latin typeface="Cambria" panose="02040503050406030204" pitchFamily="18" charset="0"/>
                <a:ea typeface="Cambria" panose="02040503050406030204" pitchFamily="18" charset="0"/>
              </a:rPr>
              <a:t>July 19</a:t>
            </a:r>
            <a:r>
              <a:rPr lang="en-US" sz="1200" i="0" baseline="30000" dirty="0">
                <a:latin typeface="Cambria" panose="02040503050406030204" pitchFamily="18" charset="0"/>
                <a:ea typeface="Cambria" panose="02040503050406030204" pitchFamily="18" charset="0"/>
              </a:rPr>
              <a:t>th</a:t>
            </a:r>
            <a:r>
              <a:rPr lang="en-US" sz="1200" i="0" dirty="0">
                <a:latin typeface="Cambria" panose="02040503050406030204" pitchFamily="18" charset="0"/>
                <a:ea typeface="Cambria" panose="02040503050406030204" pitchFamily="18" charset="0"/>
              </a:rPr>
              <a:t>, 2021 – Version 1</a:t>
            </a:r>
          </a:p>
          <a:p>
            <a:endParaRPr lang="en-US" sz="1200" i="0" dirty="0">
              <a:latin typeface="Cambria" panose="02040503050406030204" pitchFamily="18" charset="0"/>
              <a:ea typeface="Cambria" panose="02040503050406030204" pitchFamily="18" charset="0"/>
            </a:endParaRPr>
          </a:p>
          <a:p>
            <a:r>
              <a:rPr lang="en-US" sz="1400" dirty="0">
                <a:latin typeface="Cambria" panose="02040503050406030204" pitchFamily="18" charset="0"/>
                <a:ea typeface="Cambria" panose="02040503050406030204" pitchFamily="18" charset="0"/>
              </a:rPr>
              <a:t>Prepared as part of program supported by </a:t>
            </a:r>
            <a:r>
              <a:rPr lang="en-US" sz="1400" dirty="0" err="1">
                <a:latin typeface="Cambria" panose="02040503050406030204" pitchFamily="18" charset="0"/>
                <a:ea typeface="Cambria" panose="02040503050406030204" pitchFamily="18" charset="0"/>
              </a:rPr>
              <a:t>Unitaid</a:t>
            </a:r>
            <a:endParaRPr lang="en-US" sz="1400" dirty="0">
              <a:solidFill>
                <a:schemeClr val="bg1"/>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B8CC584-85E3-4D47-BB1B-8F87179AF1E6}"/>
              </a:ext>
            </a:extLst>
          </p:cNvPr>
          <p:cNvPicPr>
            <a:picLocks noChangeAspect="1"/>
          </p:cNvPicPr>
          <p:nvPr/>
        </p:nvPicPr>
        <p:blipFill>
          <a:blip r:embed="rId3"/>
          <a:stretch>
            <a:fillRect/>
          </a:stretch>
        </p:blipFill>
        <p:spPr>
          <a:xfrm>
            <a:off x="4580072" y="5495544"/>
            <a:ext cx="851464" cy="263728"/>
          </a:xfrm>
          <a:prstGeom prst="rect">
            <a:avLst/>
          </a:prstGeom>
        </p:spPr>
      </p:pic>
      <p:sp>
        <p:nvSpPr>
          <p:cNvPr id="8" name="Content Placeholder 3">
            <a:extLst>
              <a:ext uri="{FF2B5EF4-FFF2-40B4-BE49-F238E27FC236}">
                <a16:creationId xmlns:a16="http://schemas.microsoft.com/office/drawing/2014/main" id="{A7E677DE-B4AA-40FE-AE48-0BA2D9FDCE3F}"/>
              </a:ext>
            </a:extLst>
          </p:cNvPr>
          <p:cNvSpPr txBox="1">
            <a:spLocks/>
          </p:cNvSpPr>
          <p:nvPr/>
        </p:nvSpPr>
        <p:spPr>
          <a:xfrm>
            <a:off x="568460" y="6143630"/>
            <a:ext cx="2573775" cy="512064"/>
          </a:xfrm>
          <a:prstGeom prst="rect">
            <a:avLst/>
          </a:prstGeom>
        </p:spPr>
        <p:txBody>
          <a:bodyPr vert="horz" lIns="91440" tIns="45720" rIns="91440" bIns="45720" rtlCol="0">
            <a:noAutofit/>
          </a:bodyPr>
          <a:lstStyle>
            <a:lvl1pPr marL="0" indent="0" algn="l" defTabSz="450177" rtl="0" eaLnBrk="1" latinLnBrk="0" hangingPunct="1">
              <a:lnSpc>
                <a:spcPct val="90000"/>
              </a:lnSpc>
              <a:spcBef>
                <a:spcPts val="693"/>
              </a:spcBef>
              <a:buClr>
                <a:srgbClr val="003366"/>
              </a:buClr>
              <a:buFontTx/>
              <a:buNone/>
              <a:tabLst>
                <a:tab pos="212975" algn="l"/>
              </a:tabLst>
              <a:defRPr sz="1231" i="1" kern="1200">
                <a:solidFill>
                  <a:schemeClr val="bg1"/>
                </a:solidFill>
                <a:latin typeface="Arial" panose="020B0604020202020204" pitchFamily="34" charset="0"/>
                <a:ea typeface="+mn-ea"/>
                <a:cs typeface="Arial" panose="020B0604020202020204" pitchFamily="34" charset="0"/>
              </a:defRPr>
            </a:lvl1pPr>
            <a:lvl2pPr marL="423996" indent="-212975" algn="l" defTabSz="562722" rtl="0" eaLnBrk="1" latinLnBrk="0" hangingPunct="1">
              <a:lnSpc>
                <a:spcPct val="90000"/>
              </a:lnSpc>
              <a:spcBef>
                <a:spcPts val="346"/>
              </a:spcBef>
              <a:buClr>
                <a:schemeClr val="accent6"/>
              </a:buClr>
              <a:buFont typeface="Montserrat Light" panose="00000400000000000000" pitchFamily="50" charset="0"/>
              <a:buChar char="−"/>
              <a:tabLst>
                <a:tab pos="423996" algn="l"/>
              </a:tabLst>
              <a:defRPr sz="1800" kern="1200">
                <a:solidFill>
                  <a:schemeClr val="tx1"/>
                </a:solidFill>
                <a:latin typeface="+mn-lt"/>
                <a:ea typeface="+mn-ea"/>
                <a:cs typeface="+mn-cs"/>
              </a:defRPr>
            </a:lvl2pPr>
            <a:lvl3pPr marL="636970" indent="-212975" algn="l" defTabSz="633062" rtl="0" eaLnBrk="1" latinLnBrk="0" hangingPunct="1">
              <a:lnSpc>
                <a:spcPct val="90000"/>
              </a:lnSpc>
              <a:spcBef>
                <a:spcPts val="346"/>
              </a:spcBef>
              <a:buFont typeface="Arial" panose="020B0604020202020204" pitchFamily="34" charset="0"/>
              <a:buChar char="•"/>
              <a:tabLst>
                <a:tab pos="636970" algn="l"/>
              </a:tabLst>
              <a:defRPr sz="1400" kern="1200">
                <a:solidFill>
                  <a:schemeClr val="tx1"/>
                </a:solidFill>
                <a:latin typeface="+mn-lt"/>
                <a:ea typeface="+mn-ea"/>
                <a:cs typeface="+mn-cs"/>
              </a:defRPr>
            </a:lvl3pPr>
            <a:lvl4pPr marL="849945" indent="-212975" algn="l" defTabSz="633062" rtl="0" eaLnBrk="1" latinLnBrk="0" hangingPunct="1">
              <a:lnSpc>
                <a:spcPct val="90000"/>
              </a:lnSpc>
              <a:spcBef>
                <a:spcPts val="346"/>
              </a:spcBef>
              <a:buFont typeface="Montserrat Light" panose="00000400000000000000" pitchFamily="50" charset="0"/>
              <a:buChar char="–"/>
              <a:tabLst>
                <a:tab pos="849945" algn="l"/>
              </a:tabLst>
              <a:defRPr sz="1400" kern="1200">
                <a:solidFill>
                  <a:schemeClr val="tx1"/>
                </a:solidFill>
                <a:latin typeface="+mn-lt"/>
                <a:ea typeface="+mn-ea"/>
                <a:cs typeface="+mn-cs"/>
              </a:defRPr>
            </a:lvl4pPr>
            <a:lvl5pPr marL="1051196" indent="-201252" algn="l" defTabSz="633062" rtl="0" eaLnBrk="1" latinLnBrk="0" hangingPunct="1">
              <a:lnSpc>
                <a:spcPct val="90000"/>
              </a:lnSpc>
              <a:spcBef>
                <a:spcPts val="346"/>
              </a:spcBef>
              <a:buFont typeface="Montserrat Light" panose="00000400000000000000" pitchFamily="50" charset="0"/>
              <a:buChar char="–"/>
              <a:tabLst>
                <a:tab pos="1051196" algn="l"/>
              </a:tabLst>
              <a:defRPr sz="1400" kern="1200">
                <a:solidFill>
                  <a:schemeClr val="tx1"/>
                </a:solidFill>
                <a:latin typeface="+mn-lt"/>
                <a:ea typeface="+mn-ea"/>
                <a:cs typeface="+mn-cs"/>
              </a:defRPr>
            </a:lvl5pPr>
            <a:lvl6pPr marL="1051196" indent="0" algn="l" defTabSz="633062" rtl="0" eaLnBrk="1" latinLnBrk="0" hangingPunct="1">
              <a:lnSpc>
                <a:spcPct val="90000"/>
              </a:lnSpc>
              <a:spcBef>
                <a:spcPts val="346"/>
              </a:spcBef>
              <a:buFont typeface="Arial" panose="020B0604020202020204" pitchFamily="34" charset="0"/>
              <a:buNone/>
              <a:defRPr sz="1247" kern="1200">
                <a:solidFill>
                  <a:schemeClr val="accent6"/>
                </a:solidFill>
                <a:latin typeface="+mn-lt"/>
                <a:ea typeface="+mn-ea"/>
                <a:cs typeface="+mn-cs"/>
              </a:defRPr>
            </a:lvl6pPr>
            <a:lvl7pPr marL="2057452"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7pPr>
            <a:lvl8pPr marL="2373983"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8pPr>
            <a:lvl9pPr marL="2690514" indent="-158266" algn="l" defTabSz="633062" rtl="0" eaLnBrk="1" latinLnBrk="0" hangingPunct="1">
              <a:lnSpc>
                <a:spcPct val="90000"/>
              </a:lnSpc>
              <a:spcBef>
                <a:spcPts val="346"/>
              </a:spcBef>
              <a:buFont typeface="Arial" panose="020B0604020202020204" pitchFamily="34" charset="0"/>
              <a:buChar char="•"/>
              <a:defRPr sz="1247" kern="1200">
                <a:solidFill>
                  <a:schemeClr val="tx1"/>
                </a:solidFill>
                <a:latin typeface="+mn-lt"/>
                <a:ea typeface="+mn-ea"/>
                <a:cs typeface="+mn-cs"/>
              </a:defRPr>
            </a:lvl9pPr>
          </a:lstStyle>
          <a:p>
            <a:pPr fontAlgn="auto">
              <a:spcAft>
                <a:spcPts val="0"/>
              </a:spcAft>
            </a:pPr>
            <a:endParaRPr lang="en-US" sz="1200" b="0" i="0" dirty="0">
              <a:latin typeface="Cambria" panose="02040503050406030204" pitchFamily="18" charset="0"/>
              <a:ea typeface="Cambria" panose="02040503050406030204" pitchFamily="18" charset="0"/>
            </a:endParaRPr>
          </a:p>
          <a:p>
            <a:pPr fontAlgn="auto">
              <a:spcAft>
                <a:spcPts val="0"/>
              </a:spcAft>
            </a:pPr>
            <a:r>
              <a:rPr lang="en-US" sz="1200" b="0" dirty="0">
                <a:latin typeface="Cambria" panose="02040503050406030204" pitchFamily="18" charset="0"/>
                <a:ea typeface="Cambria" panose="02040503050406030204" pitchFamily="18" charset="0"/>
              </a:rPr>
              <a:t>odemke@clintonhealthaccess.org</a:t>
            </a:r>
            <a:br>
              <a:rPr lang="en-US" sz="1200" b="0" dirty="0">
                <a:latin typeface="Cambria" panose="02040503050406030204" pitchFamily="18" charset="0"/>
                <a:ea typeface="Cambria" panose="02040503050406030204" pitchFamily="18" charset="0"/>
              </a:rPr>
            </a:br>
            <a:endParaRPr lang="en-US" sz="1400" b="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8860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C87A6-9705-4F81-9D91-E6199F2A2A1F}"/>
              </a:ext>
            </a:extLst>
          </p:cNvPr>
          <p:cNvSpPr>
            <a:spLocks noGrp="1"/>
          </p:cNvSpPr>
          <p:nvPr>
            <p:ph type="sldNum" sz="quarter" idx="12"/>
          </p:nvPr>
        </p:nvSpPr>
        <p:spPr/>
        <p:txBody>
          <a:bodyPr/>
          <a:lstStyle/>
          <a:p>
            <a:fld id="{820B3559-580C-424C-8576-FE6F0EC1DA82}" type="slidenum">
              <a:rPr lang="en-CA" smtClean="0"/>
              <a:pPr/>
              <a:t>10</a:t>
            </a:fld>
            <a:endParaRPr lang="en-CA" dirty="0"/>
          </a:p>
        </p:txBody>
      </p:sp>
      <p:sp>
        <p:nvSpPr>
          <p:cNvPr id="10" name="TextBox 9">
            <a:extLst>
              <a:ext uri="{FF2B5EF4-FFF2-40B4-BE49-F238E27FC236}">
                <a16:creationId xmlns:a16="http://schemas.microsoft.com/office/drawing/2014/main" id="{440FE9AA-5ADA-4BCD-BB5E-B400CA0465A0}"/>
              </a:ext>
            </a:extLst>
          </p:cNvPr>
          <p:cNvSpPr txBox="1"/>
          <p:nvPr/>
        </p:nvSpPr>
        <p:spPr>
          <a:xfrm>
            <a:off x="515007" y="2775147"/>
            <a:ext cx="11161986" cy="3477875"/>
          </a:xfrm>
          <a:prstGeom prst="rect">
            <a:avLst/>
          </a:prstGeom>
          <a:noFill/>
        </p:spPr>
        <p:txBody>
          <a:bodyPr wrap="square">
            <a:spAutoFit/>
          </a:bodyPr>
          <a:lstStyle/>
          <a:p>
            <a:pPr marL="457200" indent="-457200">
              <a:spcBef>
                <a:spcPts val="0"/>
              </a:spcBef>
              <a:spcAft>
                <a:spcPts val="0"/>
              </a:spcAft>
              <a:buSzPct val="80000"/>
              <a:buFont typeface="+mj-lt"/>
              <a:buAutoNum type="arabicPeriod"/>
              <a:tabLst>
                <a:tab pos="457200" algn="l"/>
              </a:tabLst>
            </a:pPr>
            <a:r>
              <a:rPr lang="en-US" sz="2000" b="0" dirty="0">
                <a:solidFill>
                  <a:schemeClr val="tx1"/>
                </a:solidFill>
                <a:latin typeface="Calibri" panose="020F0502020204030204" pitchFamily="34" charset="0"/>
                <a:ea typeface="Times New Roman" panose="02020603050405020304" pitchFamily="18" charset="0"/>
              </a:rPr>
              <a:t>Support countries with developing </a:t>
            </a:r>
            <a:r>
              <a:rPr lang="en-US" sz="2000" dirty="0">
                <a:solidFill>
                  <a:schemeClr val="tx1"/>
                </a:solidFill>
                <a:latin typeface="Calibri" panose="020F0502020204030204" pitchFamily="34" charset="0"/>
                <a:ea typeface="Times New Roman" panose="02020603050405020304" pitchFamily="18" charset="0"/>
              </a:rPr>
              <a:t>costed screening and treatment plans, </a:t>
            </a:r>
            <a:r>
              <a:rPr lang="en-US" sz="2000" b="0" dirty="0">
                <a:solidFill>
                  <a:schemeClr val="tx1"/>
                </a:solidFill>
                <a:latin typeface="Calibri" panose="020F0502020204030204" pitchFamily="34" charset="0"/>
                <a:ea typeface="Times New Roman" panose="02020603050405020304" pitchFamily="18" charset="0"/>
              </a:rPr>
              <a:t>including screening targets.</a:t>
            </a:r>
            <a:endParaRPr lang="en-US" sz="2000" dirty="0">
              <a:solidFill>
                <a:schemeClr val="tx1"/>
              </a:solidFill>
              <a:effectLst/>
              <a:latin typeface="Calibri" panose="020F0502020204030204" pitchFamily="34" charset="0"/>
              <a:ea typeface="Times New Roman" panose="02020603050405020304" pitchFamily="18" charset="0"/>
            </a:endParaRPr>
          </a:p>
          <a:p>
            <a:pPr marL="457200" indent="-457200">
              <a:spcBef>
                <a:spcPts val="0"/>
              </a:spcBef>
              <a:spcAft>
                <a:spcPts val="0"/>
              </a:spcAft>
              <a:buSzPct val="80000"/>
              <a:buFont typeface="+mj-lt"/>
              <a:buAutoNum type="arabicPeriod"/>
              <a:tabLst>
                <a:tab pos="457200" algn="l"/>
              </a:tabLst>
            </a:pPr>
            <a:endParaRPr lang="en-US" sz="2000" dirty="0">
              <a:solidFill>
                <a:schemeClr val="tx1"/>
              </a:solidFill>
              <a:effectLst/>
              <a:latin typeface="Calibri" panose="020F0502020204030204" pitchFamily="34" charset="0"/>
              <a:ea typeface="Times New Roman" panose="02020603050405020304" pitchFamily="18" charset="0"/>
            </a:endParaRPr>
          </a:p>
          <a:p>
            <a:pPr marL="457200" indent="-457200">
              <a:spcBef>
                <a:spcPts val="0"/>
              </a:spcBef>
              <a:spcAft>
                <a:spcPts val="0"/>
              </a:spcAft>
              <a:buSzPct val="80000"/>
              <a:buFont typeface="+mj-lt"/>
              <a:buAutoNum type="arabicPeriod"/>
              <a:tabLst>
                <a:tab pos="457200" algn="l"/>
              </a:tabLst>
            </a:pPr>
            <a:r>
              <a:rPr lang="en-US" sz="2000" b="0" dirty="0">
                <a:solidFill>
                  <a:schemeClr val="tx1"/>
                </a:solidFill>
                <a:latin typeface="Calibri" panose="020F0502020204030204" pitchFamily="34" charset="0"/>
                <a:ea typeface="Times New Roman" panose="02020603050405020304" pitchFamily="18" charset="0"/>
              </a:rPr>
              <a:t>Increase </a:t>
            </a:r>
            <a:r>
              <a:rPr lang="en-US" sz="2000" dirty="0">
                <a:solidFill>
                  <a:schemeClr val="tx1"/>
                </a:solidFill>
                <a:latin typeface="Calibri" panose="020F0502020204030204" pitchFamily="34" charset="0"/>
                <a:ea typeface="Times New Roman" panose="02020603050405020304" pitchFamily="18" charset="0"/>
              </a:rPr>
              <a:t>fundraising efforts </a:t>
            </a:r>
            <a:r>
              <a:rPr lang="en-US" sz="2000" b="0" dirty="0">
                <a:solidFill>
                  <a:schemeClr val="tx1"/>
                </a:solidFill>
                <a:latin typeface="Calibri" panose="020F0502020204030204" pitchFamily="34" charset="0"/>
                <a:ea typeface="Times New Roman" panose="02020603050405020304" pitchFamily="18" charset="0"/>
              </a:rPr>
              <a:t>to provide clearer projection of potential funded demand. </a:t>
            </a:r>
          </a:p>
          <a:p>
            <a:pPr marL="457200" indent="-457200">
              <a:spcBef>
                <a:spcPts val="0"/>
              </a:spcBef>
              <a:spcAft>
                <a:spcPts val="0"/>
              </a:spcAft>
              <a:buSzPct val="80000"/>
              <a:buFont typeface="+mj-lt"/>
              <a:buAutoNum type="arabicPeriod"/>
              <a:tabLst>
                <a:tab pos="457200" algn="l"/>
              </a:tabLst>
            </a:pPr>
            <a:endParaRPr lang="en-US" sz="2000" b="0" dirty="0">
              <a:solidFill>
                <a:schemeClr val="tx1"/>
              </a:solidFill>
              <a:latin typeface="Calibri" panose="020F0502020204030204" pitchFamily="34" charset="0"/>
              <a:ea typeface="Times New Roman" panose="02020603050405020304" pitchFamily="18" charset="0"/>
            </a:endParaRPr>
          </a:p>
          <a:p>
            <a:pPr marL="457200" indent="-457200">
              <a:spcBef>
                <a:spcPts val="0"/>
              </a:spcBef>
              <a:spcAft>
                <a:spcPts val="0"/>
              </a:spcAft>
              <a:buSzPct val="80000"/>
              <a:buFont typeface="+mj-lt"/>
              <a:buAutoNum type="arabicPeriod"/>
              <a:tabLst>
                <a:tab pos="457200" algn="l"/>
              </a:tabLst>
            </a:pPr>
            <a:r>
              <a:rPr lang="en-US" sz="2000" b="0" dirty="0">
                <a:solidFill>
                  <a:schemeClr val="tx1"/>
                </a:solidFill>
                <a:latin typeface="Calibri" panose="020F0502020204030204" pitchFamily="34" charset="0"/>
                <a:ea typeface="Times New Roman" panose="02020603050405020304" pitchFamily="18" charset="0"/>
              </a:rPr>
              <a:t>Increase </a:t>
            </a:r>
            <a:r>
              <a:rPr lang="en-US" sz="2000" dirty="0">
                <a:solidFill>
                  <a:schemeClr val="tx1"/>
                </a:solidFill>
                <a:latin typeface="Calibri" panose="020F0502020204030204" pitchFamily="34" charset="0"/>
                <a:ea typeface="Times New Roman" panose="02020603050405020304" pitchFamily="18" charset="0"/>
              </a:rPr>
              <a:t>transparency of pricing </a:t>
            </a:r>
            <a:r>
              <a:rPr lang="en-US" sz="2000" b="0" dirty="0">
                <a:solidFill>
                  <a:schemeClr val="tx1"/>
                </a:solidFill>
                <a:latin typeface="Calibri" panose="020F0502020204030204" pitchFamily="34" charset="0"/>
                <a:ea typeface="Times New Roman" panose="02020603050405020304" pitchFamily="18" charset="0"/>
              </a:rPr>
              <a:t>across suppliers and countries</a:t>
            </a:r>
            <a:br>
              <a:rPr lang="en-US" sz="2000" b="0" dirty="0">
                <a:solidFill>
                  <a:schemeClr val="tx1"/>
                </a:solidFill>
                <a:latin typeface="Calibri" panose="020F0502020204030204" pitchFamily="34" charset="0"/>
                <a:ea typeface="Times New Roman" panose="02020603050405020304" pitchFamily="18" charset="0"/>
              </a:rPr>
            </a:br>
            <a:endParaRPr lang="en-US" sz="2000" b="0" dirty="0">
              <a:solidFill>
                <a:schemeClr val="tx1"/>
              </a:solidFill>
              <a:latin typeface="Calibri" panose="020F0502020204030204" pitchFamily="34" charset="0"/>
              <a:ea typeface="Calibri" panose="020F0502020204030204" pitchFamily="34" charset="0"/>
            </a:endParaRPr>
          </a:p>
          <a:p>
            <a:pPr marL="457200" indent="-457200">
              <a:spcBef>
                <a:spcPts val="0"/>
              </a:spcBef>
              <a:spcAft>
                <a:spcPts val="0"/>
              </a:spcAft>
              <a:buSzPct val="80000"/>
              <a:buFont typeface="+mj-lt"/>
              <a:buAutoNum type="arabicPeriod"/>
              <a:tabLst>
                <a:tab pos="457200" algn="l"/>
              </a:tabLst>
            </a:pPr>
            <a:r>
              <a:rPr lang="en-US" sz="2000" dirty="0">
                <a:solidFill>
                  <a:schemeClr val="tx1"/>
                </a:solidFill>
                <a:latin typeface="Calibri" panose="020F0502020204030204" pitchFamily="34" charset="0"/>
                <a:ea typeface="Calibri" panose="020F0502020204030204" pitchFamily="34" charset="0"/>
              </a:rPr>
              <a:t>Country-specific negotiations </a:t>
            </a:r>
            <a:r>
              <a:rPr lang="en-US" sz="2000" b="0" dirty="0">
                <a:solidFill>
                  <a:schemeClr val="tx1"/>
                </a:solidFill>
                <a:latin typeface="Calibri" panose="020F0502020204030204" pitchFamily="34" charset="0"/>
                <a:ea typeface="Calibri" panose="020F0502020204030204" pitchFamily="34" charset="0"/>
              </a:rPr>
              <a:t>have achieved competitive and scalable price offerings. Can be leveraged in specific environments. </a:t>
            </a:r>
          </a:p>
          <a:p>
            <a:pPr marL="457200" indent="-457200">
              <a:spcBef>
                <a:spcPts val="0"/>
              </a:spcBef>
              <a:spcAft>
                <a:spcPts val="0"/>
              </a:spcAft>
              <a:buSzPct val="80000"/>
              <a:buFont typeface="+mj-lt"/>
              <a:buAutoNum type="arabicPeriod"/>
              <a:tabLst>
                <a:tab pos="457200" algn="l"/>
              </a:tabLst>
            </a:pPr>
            <a:endParaRPr lang="en-US" sz="2000" b="0" dirty="0">
              <a:solidFill>
                <a:schemeClr val="tx1"/>
              </a:solidFill>
              <a:latin typeface="Calibri" panose="020F0502020204030204" pitchFamily="34" charset="0"/>
              <a:ea typeface="Calibri" panose="020F0502020204030204" pitchFamily="34" charset="0"/>
            </a:endParaRPr>
          </a:p>
          <a:p>
            <a:pPr marL="457200" indent="-457200">
              <a:spcBef>
                <a:spcPts val="0"/>
              </a:spcBef>
              <a:spcAft>
                <a:spcPts val="0"/>
              </a:spcAft>
              <a:buSzPct val="80000"/>
              <a:buFont typeface="+mj-lt"/>
              <a:buAutoNum type="arabicPeriod"/>
              <a:tabLst>
                <a:tab pos="457200" algn="l"/>
              </a:tabLst>
            </a:pPr>
            <a:r>
              <a:rPr lang="en-US" sz="2000" b="0" dirty="0">
                <a:solidFill>
                  <a:schemeClr val="tx1"/>
                </a:solidFill>
                <a:latin typeface="Calibri" panose="020F0502020204030204" pitchFamily="34" charset="0"/>
                <a:ea typeface="Calibri" panose="020F0502020204030204" pitchFamily="34" charset="0"/>
              </a:rPr>
              <a:t>Introduction of new, affordable solutions such as through the proliferation of </a:t>
            </a:r>
            <a:r>
              <a:rPr lang="en-US" sz="2000" dirty="0">
                <a:solidFill>
                  <a:schemeClr val="tx1"/>
                </a:solidFill>
                <a:latin typeface="Calibri" panose="020F0502020204030204" pitchFamily="34" charset="0"/>
                <a:ea typeface="Calibri" panose="020F0502020204030204" pitchFamily="34" charset="0"/>
              </a:rPr>
              <a:t>manual PCR platforms </a:t>
            </a:r>
            <a:r>
              <a:rPr lang="en-US" sz="2000" b="0" dirty="0">
                <a:solidFill>
                  <a:schemeClr val="tx1"/>
                </a:solidFill>
                <a:latin typeface="Calibri" panose="020F0502020204030204" pitchFamily="34" charset="0"/>
                <a:ea typeface="Calibri" panose="020F0502020204030204" pitchFamily="34" charset="0"/>
              </a:rPr>
              <a:t>and validation of </a:t>
            </a:r>
            <a:r>
              <a:rPr lang="en-US" sz="2000" dirty="0">
                <a:solidFill>
                  <a:schemeClr val="tx1"/>
                </a:solidFill>
                <a:latin typeface="Calibri" panose="020F0502020204030204" pitchFamily="34" charset="0"/>
                <a:ea typeface="Calibri" panose="020F0502020204030204" pitchFamily="34" charset="0"/>
              </a:rPr>
              <a:t>generic low-cost sample collection swabs and media</a:t>
            </a:r>
          </a:p>
        </p:txBody>
      </p:sp>
      <p:sp>
        <p:nvSpPr>
          <p:cNvPr id="7" name="Title 5">
            <a:extLst>
              <a:ext uri="{FF2B5EF4-FFF2-40B4-BE49-F238E27FC236}">
                <a16:creationId xmlns:a16="http://schemas.microsoft.com/office/drawing/2014/main" id="{9F5B8962-52D7-40EF-A55D-16353387540E}"/>
              </a:ext>
            </a:extLst>
          </p:cNvPr>
          <p:cNvSpPr txBox="1">
            <a:spLocks/>
          </p:cNvSpPr>
          <p:nvPr/>
        </p:nvSpPr>
        <p:spPr>
          <a:xfrm>
            <a:off x="0" y="15570"/>
            <a:ext cx="10553699" cy="1003676"/>
          </a:xfrm>
          <a:prstGeom prst="rect">
            <a:avLst/>
          </a:prstGeom>
        </p:spPr>
        <p:txBody>
          <a:bodyPr vert="horz" lIns="91440" tIns="45720" rIns="91440" bIns="45720" rtlCol="0" anchor="ctr">
            <a:noAutofit/>
          </a:bodyPr>
          <a:lstStyle>
            <a:lvl1pPr marL="0" indent="0" algn="l" defTabSz="633062" rtl="0" eaLnBrk="1" latinLnBrk="0" hangingPunct="1">
              <a:lnSpc>
                <a:spcPct val="90000"/>
              </a:lnSpc>
              <a:spcBef>
                <a:spcPct val="0"/>
              </a:spcBef>
              <a:buNone/>
              <a:defRPr sz="2462"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400" cap="none" dirty="0">
                <a:latin typeface="Calibri" panose="020F0502020204030204" pitchFamily="34" charset="0"/>
                <a:ea typeface="Cambria" panose="02040503050406030204" pitchFamily="18" charset="0"/>
                <a:cs typeface="Calibri" panose="020F0502020204030204" pitchFamily="34" charset="0"/>
              </a:rPr>
              <a:t>Further efforts will be needed to achieve a scalable target price for HPV testing</a:t>
            </a:r>
          </a:p>
        </p:txBody>
      </p:sp>
      <p:sp>
        <p:nvSpPr>
          <p:cNvPr id="8" name="TextBox 7">
            <a:extLst>
              <a:ext uri="{FF2B5EF4-FFF2-40B4-BE49-F238E27FC236}">
                <a16:creationId xmlns:a16="http://schemas.microsoft.com/office/drawing/2014/main" id="{2F3354DA-C735-4569-A433-3836BBFC7D12}"/>
              </a:ext>
            </a:extLst>
          </p:cNvPr>
          <p:cNvSpPr txBox="1"/>
          <p:nvPr/>
        </p:nvSpPr>
        <p:spPr>
          <a:xfrm>
            <a:off x="1204332" y="1398313"/>
            <a:ext cx="9601200" cy="800219"/>
          </a:xfrm>
          <a:prstGeom prst="rect">
            <a:avLst/>
          </a:prstGeom>
          <a:solidFill>
            <a:schemeClr val="bg1">
              <a:lumMod val="95000"/>
            </a:schemeClr>
          </a:solidFill>
        </p:spPr>
        <p:txBody>
          <a:bodyPr wrap="square" rtlCol="0">
            <a:spAutoFit/>
          </a:bodyPr>
          <a:lstStyle/>
          <a:p>
            <a:pPr algn="ctr">
              <a:spcAft>
                <a:spcPts val="1200"/>
              </a:spcAft>
            </a:pPr>
            <a:r>
              <a:rPr lang="en-US" sz="2300" b="0" dirty="0">
                <a:solidFill>
                  <a:schemeClr val="tx1"/>
                </a:solidFill>
                <a:latin typeface="Calibri" panose="020F0502020204030204" pitchFamily="34" charset="0"/>
                <a:ea typeface="Cambria" panose="02040503050406030204" pitchFamily="18" charset="0"/>
                <a:cs typeface="Calibri" panose="020F0502020204030204" pitchFamily="34" charset="0"/>
              </a:rPr>
              <a:t>With sufficient HPV test supply, low test demand and uncertainty about HPV test uptake remains a key barrier for large-scale price reduction. </a:t>
            </a:r>
          </a:p>
        </p:txBody>
      </p:sp>
      <p:sp>
        <p:nvSpPr>
          <p:cNvPr id="11" name="TextBox 10">
            <a:extLst>
              <a:ext uri="{FF2B5EF4-FFF2-40B4-BE49-F238E27FC236}">
                <a16:creationId xmlns:a16="http://schemas.microsoft.com/office/drawing/2014/main" id="{4F6ED7A4-5566-4B49-AD73-F31BE0EFF6EE}"/>
              </a:ext>
            </a:extLst>
          </p:cNvPr>
          <p:cNvSpPr txBox="1"/>
          <p:nvPr/>
        </p:nvSpPr>
        <p:spPr>
          <a:xfrm>
            <a:off x="409304" y="2354461"/>
            <a:ext cx="11161986" cy="446276"/>
          </a:xfrm>
          <a:prstGeom prst="rect">
            <a:avLst/>
          </a:prstGeom>
          <a:noFill/>
        </p:spPr>
        <p:txBody>
          <a:bodyPr wrap="square">
            <a:spAutoFit/>
          </a:bodyPr>
          <a:lstStyle/>
          <a:p>
            <a:pPr>
              <a:spcBef>
                <a:spcPts val="0"/>
              </a:spcBef>
              <a:spcAft>
                <a:spcPts val="0"/>
              </a:spcAft>
              <a:buSzPct val="80000"/>
              <a:tabLst>
                <a:tab pos="457200" algn="l"/>
              </a:tabLst>
            </a:pPr>
            <a:r>
              <a:rPr lang="en-US" sz="2300" b="0" i="1" dirty="0">
                <a:solidFill>
                  <a:schemeClr val="tx1"/>
                </a:solidFill>
                <a:effectLst/>
                <a:latin typeface="Calibri" panose="020F0502020204030204" pitchFamily="34" charset="0"/>
                <a:ea typeface="Calibri" panose="020F0502020204030204" pitchFamily="34" charset="0"/>
              </a:rPr>
              <a:t>Interventions</a:t>
            </a:r>
          </a:p>
        </p:txBody>
      </p:sp>
    </p:spTree>
    <p:extLst>
      <p:ext uri="{BB962C8B-B14F-4D97-AF65-F5344CB8AC3E}">
        <p14:creationId xmlns:p14="http://schemas.microsoft.com/office/powerpoint/2010/main" val="160077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D0D0D3-196C-45B3-918A-5784C221EB1E}"/>
              </a:ext>
            </a:extLst>
          </p:cNvPr>
          <p:cNvSpPr>
            <a:spLocks noGrp="1"/>
          </p:cNvSpPr>
          <p:nvPr>
            <p:ph type="title"/>
          </p:nvPr>
        </p:nvSpPr>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Agenda</a:t>
            </a:r>
          </a:p>
        </p:txBody>
      </p:sp>
      <p:graphicFrame>
        <p:nvGraphicFramePr>
          <p:cNvPr id="4" name="Group 55">
            <a:extLst>
              <a:ext uri="{FF2B5EF4-FFF2-40B4-BE49-F238E27FC236}">
                <a16:creationId xmlns:a16="http://schemas.microsoft.com/office/drawing/2014/main" id="{84852823-8FCB-4645-8230-C0897FFF36C0}"/>
              </a:ext>
            </a:extLst>
          </p:cNvPr>
          <p:cNvGraphicFramePr>
            <a:graphicFrameLocks noGrp="1"/>
          </p:cNvGraphicFramePr>
          <p:nvPr>
            <p:extLst>
              <p:ext uri="{D42A27DB-BD31-4B8C-83A1-F6EECF244321}">
                <p14:modId xmlns:p14="http://schemas.microsoft.com/office/powerpoint/2010/main" val="239516577"/>
              </p:ext>
            </p:extLst>
          </p:nvPr>
        </p:nvGraphicFramePr>
        <p:xfrm>
          <a:off x="1331735" y="2436407"/>
          <a:ext cx="10016647" cy="1985186"/>
        </p:xfrm>
        <a:graphic>
          <a:graphicData uri="http://schemas.openxmlformats.org/drawingml/2006/table">
            <a:tbl>
              <a:tblPr/>
              <a:tblGrid>
                <a:gridCol w="536606">
                  <a:extLst>
                    <a:ext uri="{9D8B030D-6E8A-4147-A177-3AD203B41FA5}">
                      <a16:colId xmlns:a16="http://schemas.microsoft.com/office/drawing/2014/main" val="20000"/>
                    </a:ext>
                  </a:extLst>
                </a:gridCol>
                <a:gridCol w="1897346">
                  <a:extLst>
                    <a:ext uri="{9D8B030D-6E8A-4147-A177-3AD203B41FA5}">
                      <a16:colId xmlns:a16="http://schemas.microsoft.com/office/drawing/2014/main" val="20001"/>
                    </a:ext>
                  </a:extLst>
                </a:gridCol>
                <a:gridCol w="7582695">
                  <a:extLst>
                    <a:ext uri="{9D8B030D-6E8A-4147-A177-3AD203B41FA5}">
                      <a16:colId xmlns:a16="http://schemas.microsoft.com/office/drawing/2014/main" val="20002"/>
                    </a:ext>
                  </a:extLst>
                </a:gridCol>
              </a:tblGrid>
              <a:tr h="1985186">
                <a:tc>
                  <a:txBody>
                    <a:bodyPr/>
                    <a:lstStyle/>
                    <a:p>
                      <a:pPr marL="0" marR="0" lvl="0" indent="0" algn="l" defTabSz="881063" rtl="0" eaLnBrk="1" fontAlgn="base" latinLnBrk="0" hangingPunct="1">
                        <a:lnSpc>
                          <a:spcPct val="100000"/>
                        </a:lnSpc>
                        <a:spcBef>
                          <a:spcPts val="200"/>
                        </a:spcBef>
                        <a:spcAft>
                          <a:spcPts val="200"/>
                        </a:spcAft>
                        <a:buClrTx/>
                        <a:buSzTx/>
                        <a:buFontTx/>
                        <a:buNone/>
                        <a:tabLst/>
                      </a:pPr>
                      <a:r>
                        <a:rPr kumimoji="0" lang="en-US" sz="4000" b="1" i="0" u="none" strike="noStrike" kern="1200" cap="none" normalizeH="0" baseline="0" dirty="0">
                          <a:ln>
                            <a:noFill/>
                          </a:ln>
                          <a:solidFill>
                            <a:schemeClr val="accent1"/>
                          </a:solidFill>
                          <a:effectLst/>
                          <a:latin typeface="Calibri" charset="0"/>
                          <a:ea typeface="Calibri" charset="0"/>
                          <a:cs typeface="Calibri" charset="0"/>
                        </a:rPr>
                        <a:t>1</a:t>
                      </a:r>
                    </a:p>
                  </a:txBody>
                  <a:tcPr marL="36576" marR="36576" marT="36576" marB="36576" anchor="ctr" horzOverflow="overflow">
                    <a:lnL cap="flat">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881063"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HPV Testing </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171450" marR="0" lvl="0" indent="-171450" algn="l" defTabSz="881063" rtl="0" eaLnBrk="1" fontAlgn="base" latinLnBrk="0" hangingPunct="1">
                        <a:lnSpc>
                          <a:spcPct val="100000"/>
                        </a:lnSpc>
                        <a:spcBef>
                          <a:spcPct val="30000"/>
                        </a:spcBef>
                        <a:spcAft>
                          <a:spcPct val="0"/>
                        </a:spcAft>
                        <a:buClrTx/>
                        <a:buSzTx/>
                        <a:buFont typeface="Arial" panose="020B0604020202020204" pitchFamily="34" charset="0"/>
                        <a:buChar char="•"/>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Background</a:t>
                      </a:r>
                    </a:p>
                    <a:p>
                      <a:pPr marL="171450" marR="0" lvl="0" indent="-171450" algn="l" defTabSz="881063" rtl="0" eaLnBrk="1" fontAlgn="base" latinLnBrk="0" hangingPunct="1">
                        <a:lnSpc>
                          <a:spcPct val="100000"/>
                        </a:lnSpc>
                        <a:spcBef>
                          <a:spcPct val="30000"/>
                        </a:spcBef>
                        <a:spcAft>
                          <a:spcPct val="0"/>
                        </a:spcAft>
                        <a:buClrTx/>
                        <a:buSzTx/>
                        <a:buFont typeface="Arial" panose="020B0604020202020204" pitchFamily="34" charset="0"/>
                        <a:buChar char="•"/>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Existing Landscape</a:t>
                      </a:r>
                    </a:p>
                    <a:p>
                      <a:pPr marL="171450" marR="0" lvl="0" indent="-171450" algn="l" defTabSz="881063" rtl="0" eaLnBrk="1" fontAlgn="base" latinLnBrk="0" hangingPunct="1">
                        <a:lnSpc>
                          <a:spcPct val="100000"/>
                        </a:lnSpc>
                        <a:spcBef>
                          <a:spcPct val="30000"/>
                        </a:spcBef>
                        <a:spcAft>
                          <a:spcPct val="0"/>
                        </a:spcAft>
                        <a:buClrTx/>
                        <a:buSzTx/>
                        <a:buFont typeface="Arial" panose="020B0604020202020204" pitchFamily="34" charset="0"/>
                        <a:buChar char="•"/>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Available global pricing &amp; analysis</a:t>
                      </a:r>
                    </a:p>
                    <a:p>
                      <a:pPr marL="171450" marR="0" lvl="0" indent="-171450" algn="l" defTabSz="881063" rtl="0" eaLnBrk="1" fontAlgn="base" latinLnBrk="0" hangingPunct="1">
                        <a:lnSpc>
                          <a:spcPct val="100000"/>
                        </a:lnSpc>
                        <a:spcBef>
                          <a:spcPct val="30000"/>
                        </a:spcBef>
                        <a:spcAft>
                          <a:spcPct val="0"/>
                        </a:spcAft>
                        <a:buClrTx/>
                        <a:buSzTx/>
                        <a:buFont typeface="Arial" panose="020B0604020202020204" pitchFamily="34" charset="0"/>
                        <a:buChar char="•"/>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On-the-ground observed costs</a:t>
                      </a:r>
                    </a:p>
                    <a:p>
                      <a:pPr marL="171450" marR="0" lvl="0" indent="-171450" algn="l" defTabSz="881063" rtl="0" eaLnBrk="1" fontAlgn="base" latinLnBrk="0" hangingPunct="1">
                        <a:lnSpc>
                          <a:spcPct val="100000"/>
                        </a:lnSpc>
                        <a:spcBef>
                          <a:spcPct val="30000"/>
                        </a:spcBef>
                        <a:spcAft>
                          <a:spcPct val="0"/>
                        </a:spcAft>
                        <a:buClrTx/>
                        <a:buSzTx/>
                        <a:buFont typeface="Arial" panose="020B0604020202020204" pitchFamily="34" charset="0"/>
                        <a:buChar char="•"/>
                        <a:tabLst/>
                      </a:pPr>
                      <a:r>
                        <a:rPr kumimoji="0" lang="en-US" sz="1600" b="1" i="0" u="none" strike="noStrike" kern="1200" cap="none" normalizeH="0" baseline="0" dirty="0">
                          <a:ln>
                            <a:noFill/>
                          </a:ln>
                          <a:solidFill>
                            <a:schemeClr val="tx1"/>
                          </a:solidFill>
                          <a:effectLst/>
                          <a:latin typeface="Calibri" charset="0"/>
                          <a:ea typeface="Calibri" charset="0"/>
                          <a:cs typeface="Calibri" charset="0"/>
                        </a:rPr>
                        <a:t>Future efforts </a:t>
                      </a: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4130091"/>
                  </a:ext>
                </a:extLst>
              </a:tr>
            </a:tbl>
          </a:graphicData>
        </a:graphic>
      </p:graphicFrame>
      <p:sp>
        <p:nvSpPr>
          <p:cNvPr id="2" name="Slide Number Placeholder 1">
            <a:extLst>
              <a:ext uri="{FF2B5EF4-FFF2-40B4-BE49-F238E27FC236}">
                <a16:creationId xmlns:a16="http://schemas.microsoft.com/office/drawing/2014/main" id="{3B89D547-623B-4C4B-85D5-5E6BAFEC0F3E}"/>
              </a:ext>
            </a:extLst>
          </p:cNvPr>
          <p:cNvSpPr>
            <a:spLocks noGrp="1"/>
          </p:cNvSpPr>
          <p:nvPr>
            <p:ph type="sldNum" sz="quarter" idx="12"/>
          </p:nvPr>
        </p:nvSpPr>
        <p:spPr/>
        <p:txBody>
          <a:bodyPr/>
          <a:lstStyle/>
          <a:p>
            <a:fld id="{820B3559-580C-424C-8576-FE6F0EC1DA82}" type="slidenum">
              <a:rPr lang="en-CA" smtClean="0"/>
              <a:pPr/>
              <a:t>2</a:t>
            </a:fld>
            <a:endParaRPr lang="en-CA" dirty="0"/>
          </a:p>
        </p:txBody>
      </p:sp>
    </p:spTree>
    <p:extLst>
      <p:ext uri="{BB962C8B-B14F-4D97-AF65-F5344CB8AC3E}">
        <p14:creationId xmlns:p14="http://schemas.microsoft.com/office/powerpoint/2010/main" val="76986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5">
            <a:extLst>
              <a:ext uri="{FF2B5EF4-FFF2-40B4-BE49-F238E27FC236}">
                <a16:creationId xmlns:a16="http://schemas.microsoft.com/office/drawing/2014/main" id="{DA8D6152-30A3-1A4E-83FF-0C549CBA2E2A}"/>
              </a:ext>
            </a:extLst>
          </p:cNvPr>
          <p:cNvSpPr>
            <a:spLocks noGrp="1"/>
          </p:cNvSpPr>
          <p:nvPr>
            <p:ph type="title"/>
          </p:nvPr>
        </p:nvSpPr>
        <p:spPr>
          <a:xfrm>
            <a:off x="0" y="15570"/>
            <a:ext cx="10553699" cy="1003676"/>
          </a:xfrm>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Current guidance from WHO has recommended HPV testing as a primary screening modality, however limitations such as pricing and infrastructure may impact scalability </a:t>
            </a:r>
          </a:p>
        </p:txBody>
      </p:sp>
      <p:sp>
        <p:nvSpPr>
          <p:cNvPr id="3" name="Slide Number Placeholder 2">
            <a:extLst>
              <a:ext uri="{FF2B5EF4-FFF2-40B4-BE49-F238E27FC236}">
                <a16:creationId xmlns:a16="http://schemas.microsoft.com/office/drawing/2014/main" id="{1BB2B804-CBF4-D640-8BE1-25C704D45108}"/>
              </a:ext>
            </a:extLst>
          </p:cNvPr>
          <p:cNvSpPr>
            <a:spLocks noGrp="1"/>
          </p:cNvSpPr>
          <p:nvPr>
            <p:ph type="sldNum" sz="quarter" idx="12"/>
          </p:nvPr>
        </p:nvSpPr>
        <p:spPr/>
        <p:txBody>
          <a:bodyPr/>
          <a:lstStyle/>
          <a:p>
            <a:fld id="{820B3559-580C-424C-8576-FE6F0EC1DA82}" type="slidenum">
              <a:rPr lang="en-CA" smtClean="0"/>
              <a:pPr/>
              <a:t>3</a:t>
            </a:fld>
            <a:endParaRPr lang="en-CA" dirty="0"/>
          </a:p>
        </p:txBody>
      </p:sp>
      <p:sp>
        <p:nvSpPr>
          <p:cNvPr id="68" name="Rectangle 67">
            <a:extLst>
              <a:ext uri="{FF2B5EF4-FFF2-40B4-BE49-F238E27FC236}">
                <a16:creationId xmlns:a16="http://schemas.microsoft.com/office/drawing/2014/main" id="{7B845680-6A74-431E-AFD4-5E7F43231D8B}"/>
              </a:ext>
            </a:extLst>
          </p:cNvPr>
          <p:cNvSpPr/>
          <p:nvPr/>
        </p:nvSpPr>
        <p:spPr>
          <a:xfrm>
            <a:off x="1631282" y="1723567"/>
            <a:ext cx="8590785" cy="390153"/>
          </a:xfrm>
          <a:prstGeom prst="rect">
            <a:avLst/>
          </a:prstGeom>
          <a:solidFill>
            <a:srgbClr val="5ABFB9"/>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endParaRPr lang="en-US" sz="1800" b="1" dirty="0">
              <a:solidFill>
                <a:schemeClr val="tx1"/>
              </a:solidFill>
              <a:latin typeface="+mj-lt"/>
              <a:cs typeface="Arial" panose="020B0604020202020204" pitchFamily="34" charset="0"/>
            </a:endParaRPr>
          </a:p>
        </p:txBody>
      </p:sp>
      <p:sp>
        <p:nvSpPr>
          <p:cNvPr id="69" name="Rectangle 68">
            <a:extLst>
              <a:ext uri="{FF2B5EF4-FFF2-40B4-BE49-F238E27FC236}">
                <a16:creationId xmlns:a16="http://schemas.microsoft.com/office/drawing/2014/main" id="{31FEAFFB-625A-491D-9CCE-D96FEA4B9F38}"/>
              </a:ext>
            </a:extLst>
          </p:cNvPr>
          <p:cNvSpPr/>
          <p:nvPr/>
        </p:nvSpPr>
        <p:spPr bwMode="auto">
          <a:xfrm>
            <a:off x="1631281" y="2182363"/>
            <a:ext cx="2667000" cy="37457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70" name="Rectangle 69">
            <a:extLst>
              <a:ext uri="{FF2B5EF4-FFF2-40B4-BE49-F238E27FC236}">
                <a16:creationId xmlns:a16="http://schemas.microsoft.com/office/drawing/2014/main" id="{59BD89EE-109B-425B-A9C9-864D5B58F921}"/>
              </a:ext>
            </a:extLst>
          </p:cNvPr>
          <p:cNvSpPr/>
          <p:nvPr/>
        </p:nvSpPr>
        <p:spPr bwMode="auto">
          <a:xfrm>
            <a:off x="4669374" y="2195062"/>
            <a:ext cx="2667000" cy="37457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71" name="Rectangle 70">
            <a:extLst>
              <a:ext uri="{FF2B5EF4-FFF2-40B4-BE49-F238E27FC236}">
                <a16:creationId xmlns:a16="http://schemas.microsoft.com/office/drawing/2014/main" id="{CD529828-B7A1-450F-81B5-ECFC7C5B60A8}"/>
              </a:ext>
            </a:extLst>
          </p:cNvPr>
          <p:cNvSpPr/>
          <p:nvPr/>
        </p:nvSpPr>
        <p:spPr bwMode="auto">
          <a:xfrm>
            <a:off x="7555066" y="2182363"/>
            <a:ext cx="2667000" cy="37457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72" name="Rectangle 71">
            <a:extLst>
              <a:ext uri="{FF2B5EF4-FFF2-40B4-BE49-F238E27FC236}">
                <a16:creationId xmlns:a16="http://schemas.microsoft.com/office/drawing/2014/main" id="{1E6EF8F3-A460-40D1-BC53-4D06452C290A}"/>
              </a:ext>
            </a:extLst>
          </p:cNvPr>
          <p:cNvSpPr/>
          <p:nvPr/>
        </p:nvSpPr>
        <p:spPr>
          <a:xfrm>
            <a:off x="4641181" y="3039196"/>
            <a:ext cx="2667000" cy="1077218"/>
          </a:xfrm>
          <a:prstGeom prst="rect">
            <a:avLst/>
          </a:prstGeom>
        </p:spPr>
        <p:txBody>
          <a:bodyPr wrap="square">
            <a:spAutoFit/>
          </a:bodyPr>
          <a:lstStyle/>
          <a:p>
            <a:pPr marL="342900" indent="-342900">
              <a:buFont typeface="+mj-lt"/>
              <a:buAutoNum type="alphaUcPeriod"/>
              <a:defRPr/>
            </a:pPr>
            <a:r>
              <a:rPr lang="en-US" sz="1600" b="1" dirty="0">
                <a:solidFill>
                  <a:schemeClr val="tx1"/>
                </a:solidFill>
                <a:latin typeface="+mj-lt"/>
                <a:ea typeface="Calibri" charset="0"/>
                <a:cs typeface="Arial" panose="020B0604020202020204" pitchFamily="34" charset="0"/>
              </a:rPr>
              <a:t>Conventional PAP smear</a:t>
            </a:r>
          </a:p>
          <a:p>
            <a:pPr marL="342900" indent="-342900">
              <a:buFont typeface="+mj-lt"/>
              <a:buAutoNum type="alphaUcPeriod"/>
              <a:defRPr/>
            </a:pPr>
            <a:endParaRPr lang="en-US" sz="1600" b="1" dirty="0">
              <a:solidFill>
                <a:schemeClr val="tx1"/>
              </a:solidFill>
              <a:latin typeface="+mj-lt"/>
              <a:ea typeface="Calibri" charset="0"/>
              <a:cs typeface="Arial" panose="020B0604020202020204" pitchFamily="34" charset="0"/>
            </a:endParaRPr>
          </a:p>
          <a:p>
            <a:pPr marL="342900" indent="-342900">
              <a:buFont typeface="+mj-lt"/>
              <a:buAutoNum type="alphaUcPeriod"/>
              <a:defRPr/>
            </a:pPr>
            <a:r>
              <a:rPr lang="en-US" sz="1600" b="1" dirty="0">
                <a:solidFill>
                  <a:schemeClr val="tx1"/>
                </a:solidFill>
                <a:latin typeface="+mj-lt"/>
                <a:ea typeface="Calibri" charset="0"/>
                <a:cs typeface="Arial" panose="020B0604020202020204" pitchFamily="34" charset="0"/>
              </a:rPr>
              <a:t>Liquid-based cytology (LBC)</a:t>
            </a:r>
          </a:p>
        </p:txBody>
      </p:sp>
      <p:sp>
        <p:nvSpPr>
          <p:cNvPr id="73" name="Rectangle 72">
            <a:extLst>
              <a:ext uri="{FF2B5EF4-FFF2-40B4-BE49-F238E27FC236}">
                <a16:creationId xmlns:a16="http://schemas.microsoft.com/office/drawing/2014/main" id="{844F5DF8-266D-4CAF-99ED-39A2395311C4}"/>
              </a:ext>
            </a:extLst>
          </p:cNvPr>
          <p:cNvSpPr/>
          <p:nvPr/>
        </p:nvSpPr>
        <p:spPr>
          <a:xfrm>
            <a:off x="4641181" y="2244708"/>
            <a:ext cx="2667000" cy="369332"/>
          </a:xfrm>
          <a:prstGeom prst="rect">
            <a:avLst/>
          </a:prstGeom>
        </p:spPr>
        <p:txBody>
          <a:bodyPr wrap="square">
            <a:spAutoFit/>
          </a:bodyPr>
          <a:lstStyle/>
          <a:p>
            <a:pPr marL="11113" lvl="1" algn="ctr">
              <a:defRPr/>
            </a:pPr>
            <a:r>
              <a:rPr lang="en-US" sz="1800" b="1" dirty="0" err="1">
                <a:solidFill>
                  <a:schemeClr val="tx1"/>
                </a:solidFill>
                <a:latin typeface="+mj-lt"/>
                <a:ea typeface="Calibri" charset="0"/>
                <a:cs typeface="Arial" panose="020B0604020202020204" pitchFamily="34" charset="0"/>
              </a:rPr>
              <a:t>Cytologic</a:t>
            </a:r>
            <a:endParaRPr lang="en-US" sz="1800" b="1" dirty="0">
              <a:solidFill>
                <a:schemeClr val="tx1"/>
              </a:solidFill>
              <a:latin typeface="+mj-lt"/>
              <a:ea typeface="Calibri" charset="0"/>
              <a:cs typeface="Arial" panose="020B0604020202020204" pitchFamily="34" charset="0"/>
            </a:endParaRPr>
          </a:p>
        </p:txBody>
      </p:sp>
      <p:cxnSp>
        <p:nvCxnSpPr>
          <p:cNvPr id="74" name="Straight Connector 73">
            <a:extLst>
              <a:ext uri="{FF2B5EF4-FFF2-40B4-BE49-F238E27FC236}">
                <a16:creationId xmlns:a16="http://schemas.microsoft.com/office/drawing/2014/main" id="{12CC82BD-B476-4ADC-9589-A0215BDFE555}"/>
              </a:ext>
            </a:extLst>
          </p:cNvPr>
          <p:cNvCxnSpPr/>
          <p:nvPr/>
        </p:nvCxnSpPr>
        <p:spPr bwMode="auto">
          <a:xfrm>
            <a:off x="4755481" y="2682465"/>
            <a:ext cx="2362200" cy="0"/>
          </a:xfrm>
          <a:prstGeom prst="line">
            <a:avLst/>
          </a:prstGeom>
          <a:noFill/>
          <a:ln w="19050" cap="flat" cmpd="sng" algn="ctr">
            <a:solidFill>
              <a:schemeClr val="accent1"/>
            </a:solidFill>
            <a:prstDash val="solid"/>
            <a:round/>
            <a:headEnd type="none" w="med" len="med"/>
            <a:tailEnd type="none" w="med" len="med"/>
          </a:ln>
          <a:effectLst/>
        </p:spPr>
      </p:cxnSp>
      <p:sp>
        <p:nvSpPr>
          <p:cNvPr id="75" name="Rectangle 74">
            <a:extLst>
              <a:ext uri="{FF2B5EF4-FFF2-40B4-BE49-F238E27FC236}">
                <a16:creationId xmlns:a16="http://schemas.microsoft.com/office/drawing/2014/main" id="{A6243371-22A6-407C-9BD8-C858969A4074}"/>
              </a:ext>
            </a:extLst>
          </p:cNvPr>
          <p:cNvSpPr/>
          <p:nvPr/>
        </p:nvSpPr>
        <p:spPr>
          <a:xfrm>
            <a:off x="1631281" y="2257408"/>
            <a:ext cx="2667000" cy="369332"/>
          </a:xfrm>
          <a:prstGeom prst="rect">
            <a:avLst/>
          </a:prstGeom>
        </p:spPr>
        <p:txBody>
          <a:bodyPr wrap="square">
            <a:spAutoFit/>
          </a:bodyPr>
          <a:lstStyle/>
          <a:p>
            <a:pPr marL="11113" lvl="1" algn="ctr">
              <a:defRPr/>
            </a:pPr>
            <a:r>
              <a:rPr lang="en-US" sz="1800" b="1" dirty="0">
                <a:solidFill>
                  <a:schemeClr val="tx1"/>
                </a:solidFill>
                <a:latin typeface="+mj-lt"/>
                <a:ea typeface="Calibri" charset="0"/>
                <a:cs typeface="Arial" panose="020B0604020202020204" pitchFamily="34" charset="0"/>
              </a:rPr>
              <a:t>Molecular</a:t>
            </a:r>
          </a:p>
        </p:txBody>
      </p:sp>
      <p:cxnSp>
        <p:nvCxnSpPr>
          <p:cNvPr id="76" name="Straight Connector 75">
            <a:extLst>
              <a:ext uri="{FF2B5EF4-FFF2-40B4-BE49-F238E27FC236}">
                <a16:creationId xmlns:a16="http://schemas.microsoft.com/office/drawing/2014/main" id="{D91F0D1C-2E33-4088-B4A8-9842BFDDB85C}"/>
              </a:ext>
            </a:extLst>
          </p:cNvPr>
          <p:cNvCxnSpPr/>
          <p:nvPr/>
        </p:nvCxnSpPr>
        <p:spPr bwMode="auto">
          <a:xfrm>
            <a:off x="1745581" y="2695165"/>
            <a:ext cx="2362200" cy="0"/>
          </a:xfrm>
          <a:prstGeom prst="line">
            <a:avLst/>
          </a:prstGeom>
          <a:noFill/>
          <a:ln w="19050" cap="flat" cmpd="sng" algn="ctr">
            <a:solidFill>
              <a:schemeClr val="accent1"/>
            </a:solidFill>
            <a:prstDash val="solid"/>
            <a:round/>
            <a:headEnd type="none" w="med" len="med"/>
            <a:tailEnd type="none" w="med" len="med"/>
          </a:ln>
          <a:effectLst/>
        </p:spPr>
      </p:cxnSp>
      <p:sp>
        <p:nvSpPr>
          <p:cNvPr id="77" name="Rectangle 76">
            <a:extLst>
              <a:ext uri="{FF2B5EF4-FFF2-40B4-BE49-F238E27FC236}">
                <a16:creationId xmlns:a16="http://schemas.microsoft.com/office/drawing/2014/main" id="{3E88EE34-92F8-4E42-A667-9297F34BC74C}"/>
              </a:ext>
            </a:extLst>
          </p:cNvPr>
          <p:cNvSpPr/>
          <p:nvPr/>
        </p:nvSpPr>
        <p:spPr>
          <a:xfrm>
            <a:off x="7555066" y="2234032"/>
            <a:ext cx="2667000" cy="369332"/>
          </a:xfrm>
          <a:prstGeom prst="rect">
            <a:avLst/>
          </a:prstGeom>
        </p:spPr>
        <p:txBody>
          <a:bodyPr wrap="square">
            <a:spAutoFit/>
          </a:bodyPr>
          <a:lstStyle/>
          <a:p>
            <a:pPr marL="11113" lvl="1" algn="ctr">
              <a:defRPr/>
            </a:pPr>
            <a:r>
              <a:rPr lang="en-US" sz="1800" b="1" dirty="0">
                <a:solidFill>
                  <a:schemeClr val="tx1"/>
                </a:solidFill>
                <a:latin typeface="+mj-lt"/>
                <a:ea typeface="Calibri" charset="0"/>
                <a:cs typeface="Arial" panose="020B0604020202020204" pitchFamily="34" charset="0"/>
              </a:rPr>
              <a:t>Visual Inspection</a:t>
            </a:r>
          </a:p>
        </p:txBody>
      </p:sp>
      <p:cxnSp>
        <p:nvCxnSpPr>
          <p:cNvPr id="78" name="Straight Connector 77">
            <a:extLst>
              <a:ext uri="{FF2B5EF4-FFF2-40B4-BE49-F238E27FC236}">
                <a16:creationId xmlns:a16="http://schemas.microsoft.com/office/drawing/2014/main" id="{1B6D45FE-9D59-4FBD-85B1-AB6F0D267348}"/>
              </a:ext>
            </a:extLst>
          </p:cNvPr>
          <p:cNvCxnSpPr/>
          <p:nvPr/>
        </p:nvCxnSpPr>
        <p:spPr bwMode="auto">
          <a:xfrm>
            <a:off x="7669366" y="2671789"/>
            <a:ext cx="2362200" cy="0"/>
          </a:xfrm>
          <a:prstGeom prst="line">
            <a:avLst/>
          </a:prstGeom>
          <a:noFill/>
          <a:ln w="19050" cap="flat" cmpd="sng" algn="ctr">
            <a:solidFill>
              <a:schemeClr val="accent1"/>
            </a:solidFill>
            <a:prstDash val="solid"/>
            <a:round/>
            <a:headEnd type="none" w="med" len="med"/>
            <a:tailEnd type="none" w="med" len="med"/>
          </a:ln>
          <a:effectLst/>
        </p:spPr>
      </p:cxnSp>
      <p:sp>
        <p:nvSpPr>
          <p:cNvPr id="79" name="Rectangle 78">
            <a:extLst>
              <a:ext uri="{FF2B5EF4-FFF2-40B4-BE49-F238E27FC236}">
                <a16:creationId xmlns:a16="http://schemas.microsoft.com/office/drawing/2014/main" id="{4208BEC9-57A0-4ADC-A034-44B002FA9A86}"/>
              </a:ext>
            </a:extLst>
          </p:cNvPr>
          <p:cNvSpPr/>
          <p:nvPr/>
        </p:nvSpPr>
        <p:spPr>
          <a:xfrm>
            <a:off x="7574881" y="3039196"/>
            <a:ext cx="2667000" cy="2000548"/>
          </a:xfrm>
          <a:prstGeom prst="rect">
            <a:avLst/>
          </a:prstGeom>
        </p:spPr>
        <p:txBody>
          <a:bodyPr wrap="square">
            <a:spAutoFit/>
          </a:bodyPr>
          <a:lstStyle/>
          <a:p>
            <a:pPr marL="342900" lvl="1" indent="-342900">
              <a:buFont typeface="+mj-lt"/>
              <a:buAutoNum type="alphaUcPeriod"/>
              <a:defRPr/>
            </a:pPr>
            <a:r>
              <a:rPr lang="en-US" sz="1600" b="1" dirty="0">
                <a:solidFill>
                  <a:schemeClr val="tx1"/>
                </a:solidFill>
                <a:latin typeface="+mj-lt"/>
                <a:ea typeface="Calibri" charset="0"/>
                <a:cs typeface="Arial" panose="020B0604020202020204" pitchFamily="34" charset="0"/>
              </a:rPr>
              <a:t>Visual Inspection with Acetic Acid or with </a:t>
            </a:r>
            <a:r>
              <a:rPr lang="en-US" sz="1600" b="1" dirty="0" err="1">
                <a:solidFill>
                  <a:schemeClr val="tx1"/>
                </a:solidFill>
                <a:latin typeface="+mj-lt"/>
                <a:ea typeface="Calibri" charset="0"/>
                <a:cs typeface="Arial" panose="020B0604020202020204" pitchFamily="34" charset="0"/>
              </a:rPr>
              <a:t>Lugol’s</a:t>
            </a:r>
            <a:r>
              <a:rPr lang="en-US" sz="1600" b="1" dirty="0">
                <a:solidFill>
                  <a:schemeClr val="tx1"/>
                </a:solidFill>
                <a:latin typeface="+mj-lt"/>
                <a:ea typeface="Calibri" charset="0"/>
                <a:cs typeface="Arial" panose="020B0604020202020204" pitchFamily="34" charset="0"/>
              </a:rPr>
              <a:t> Iodine </a:t>
            </a:r>
            <a:r>
              <a:rPr lang="en-GB" sz="1600" b="1" dirty="0">
                <a:solidFill>
                  <a:schemeClr val="tx1"/>
                </a:solidFill>
                <a:latin typeface="+mj-lt"/>
                <a:cs typeface="Arial" panose="020B0604020202020204" pitchFamily="34" charset="0"/>
              </a:rPr>
              <a:t>(VIA / VILI)</a:t>
            </a:r>
          </a:p>
          <a:p>
            <a:pPr marL="342900" lvl="1" indent="-342900">
              <a:buFont typeface="+mj-lt"/>
              <a:buAutoNum type="alphaUcPeriod"/>
              <a:defRPr/>
            </a:pPr>
            <a:endParaRPr lang="en-GB" sz="1600" b="1" dirty="0">
              <a:solidFill>
                <a:schemeClr val="tx1"/>
              </a:solidFill>
              <a:latin typeface="+mj-lt"/>
              <a:cs typeface="Arial" panose="020B0604020202020204" pitchFamily="34" charset="0"/>
            </a:endParaRPr>
          </a:p>
          <a:p>
            <a:pPr marL="342900" lvl="1" indent="-342900">
              <a:buFont typeface="+mj-lt"/>
              <a:buAutoNum type="alphaUcPeriod"/>
              <a:defRPr/>
            </a:pPr>
            <a:r>
              <a:rPr lang="en-GB" sz="1600" b="1" dirty="0">
                <a:solidFill>
                  <a:schemeClr val="tx1"/>
                </a:solidFill>
                <a:latin typeface="+mj-lt"/>
                <a:cs typeface="Arial" panose="020B0604020202020204" pitchFamily="34" charset="0"/>
              </a:rPr>
              <a:t>Digital Imaging Approaches</a:t>
            </a:r>
          </a:p>
          <a:p>
            <a:pPr marL="800100" lvl="2" indent="-342900">
              <a:buFont typeface="Arial" panose="020B0604020202020204" pitchFamily="34" charset="0"/>
              <a:buChar char="•"/>
              <a:defRPr/>
            </a:pPr>
            <a:r>
              <a:rPr lang="en-GB" sz="1400" b="0" dirty="0">
                <a:solidFill>
                  <a:schemeClr val="tx1"/>
                </a:solidFill>
                <a:latin typeface="+mj-lt"/>
                <a:cs typeface="Arial" panose="020B0604020202020204" pitchFamily="34" charset="0"/>
              </a:rPr>
              <a:t>i.e. Automated visual evaluation (AVE)</a:t>
            </a:r>
          </a:p>
        </p:txBody>
      </p:sp>
      <p:sp>
        <p:nvSpPr>
          <p:cNvPr id="80" name="Rectangle 79">
            <a:extLst>
              <a:ext uri="{FF2B5EF4-FFF2-40B4-BE49-F238E27FC236}">
                <a16:creationId xmlns:a16="http://schemas.microsoft.com/office/drawing/2014/main" id="{3A7468B0-5176-453F-A526-995A29A1A70B}"/>
              </a:ext>
            </a:extLst>
          </p:cNvPr>
          <p:cNvSpPr/>
          <p:nvPr/>
        </p:nvSpPr>
        <p:spPr>
          <a:xfrm>
            <a:off x="1676496" y="3039196"/>
            <a:ext cx="2667000" cy="1815882"/>
          </a:xfrm>
          <a:prstGeom prst="rect">
            <a:avLst/>
          </a:prstGeom>
        </p:spPr>
        <p:txBody>
          <a:bodyPr wrap="square">
            <a:spAutoFit/>
          </a:bodyPr>
          <a:lstStyle/>
          <a:p>
            <a:pPr marL="342900" lvl="1" indent="-342900">
              <a:buFont typeface="+mj-lt"/>
              <a:buAutoNum type="alphaUcPeriod"/>
              <a:defRPr/>
            </a:pPr>
            <a:r>
              <a:rPr lang="en-US" sz="1600" b="1" dirty="0">
                <a:solidFill>
                  <a:schemeClr val="tx1"/>
                </a:solidFill>
                <a:latin typeface="+mj-lt"/>
                <a:ea typeface="Calibri" charset="0"/>
                <a:cs typeface="Arial" panose="020B0604020202020204" pitchFamily="34" charset="0"/>
              </a:rPr>
              <a:t>Nucleic Acid tests (NAT)</a:t>
            </a:r>
          </a:p>
          <a:p>
            <a:pPr marL="579438" lvl="2" indent="-234950">
              <a:buFont typeface="Arial" charset="0"/>
              <a:buChar char="•"/>
              <a:defRPr/>
            </a:pPr>
            <a:r>
              <a:rPr lang="en-US" sz="1600" b="1" dirty="0">
                <a:solidFill>
                  <a:schemeClr val="tx1"/>
                </a:solidFill>
                <a:latin typeface="+mj-lt"/>
                <a:ea typeface="Calibri" charset="0"/>
                <a:cs typeface="Arial" panose="020B0604020202020204" pitchFamily="34" charset="0"/>
              </a:rPr>
              <a:t>HPV DNA </a:t>
            </a:r>
          </a:p>
          <a:p>
            <a:pPr marL="579438" lvl="2" indent="-234950">
              <a:buFont typeface="Arial" charset="0"/>
              <a:buChar char="•"/>
              <a:defRPr/>
            </a:pPr>
            <a:r>
              <a:rPr lang="en-US" sz="1600" b="1" dirty="0">
                <a:solidFill>
                  <a:schemeClr val="tx1"/>
                </a:solidFill>
                <a:latin typeface="+mj-lt"/>
                <a:ea typeface="Calibri" charset="0"/>
                <a:cs typeface="Arial" panose="020B0604020202020204" pitchFamily="34" charset="0"/>
              </a:rPr>
              <a:t>mRNA </a:t>
            </a:r>
          </a:p>
          <a:p>
            <a:pPr marL="344488" lvl="2">
              <a:defRPr/>
            </a:pPr>
            <a:endParaRPr lang="en-US" sz="1600" b="1" i="1" dirty="0">
              <a:solidFill>
                <a:schemeClr val="tx1"/>
              </a:solidFill>
              <a:latin typeface="+mj-lt"/>
              <a:ea typeface="Calibri" charset="0"/>
              <a:cs typeface="Arial" panose="020B0604020202020204" pitchFamily="34" charset="0"/>
            </a:endParaRPr>
          </a:p>
          <a:p>
            <a:pPr marL="342900" lvl="1" indent="-342900">
              <a:buFont typeface="+mj-lt"/>
              <a:buAutoNum type="alphaUcPeriod"/>
              <a:defRPr/>
            </a:pPr>
            <a:r>
              <a:rPr lang="en-US" sz="1600" b="1" dirty="0">
                <a:solidFill>
                  <a:schemeClr val="tx1"/>
                </a:solidFill>
                <a:latin typeface="+mj-lt"/>
                <a:ea typeface="Calibri" charset="0"/>
                <a:cs typeface="Arial" panose="020B0604020202020204" pitchFamily="34" charset="0"/>
              </a:rPr>
              <a:t>Protein biomarkers</a:t>
            </a:r>
          </a:p>
          <a:p>
            <a:pPr marL="579438" lvl="2" indent="-234950">
              <a:buFont typeface="Arial" charset="0"/>
              <a:buChar char="•"/>
              <a:defRPr/>
            </a:pPr>
            <a:r>
              <a:rPr lang="en-US" sz="1600" b="1" dirty="0">
                <a:solidFill>
                  <a:schemeClr val="tx1"/>
                </a:solidFill>
                <a:latin typeface="+mj-lt"/>
                <a:ea typeface="Calibri" charset="0"/>
                <a:cs typeface="Arial" panose="020B0604020202020204" pitchFamily="34" charset="0"/>
              </a:rPr>
              <a:t>HPV antibodies</a:t>
            </a:r>
          </a:p>
          <a:p>
            <a:pPr marL="579438" lvl="2" indent="-234950">
              <a:buFont typeface="Arial" charset="0"/>
              <a:buChar char="•"/>
              <a:defRPr/>
            </a:pPr>
            <a:r>
              <a:rPr lang="en-US" sz="1600" b="1" dirty="0">
                <a:solidFill>
                  <a:schemeClr val="tx1"/>
                </a:solidFill>
                <a:latin typeface="+mj-lt"/>
                <a:ea typeface="Calibri" charset="0"/>
                <a:cs typeface="Arial" panose="020B0604020202020204" pitchFamily="34" charset="0"/>
              </a:rPr>
              <a:t>Oncoproteins </a:t>
            </a:r>
          </a:p>
        </p:txBody>
      </p:sp>
      <p:sp>
        <p:nvSpPr>
          <p:cNvPr id="81" name="Rectangle 80">
            <a:extLst>
              <a:ext uri="{FF2B5EF4-FFF2-40B4-BE49-F238E27FC236}">
                <a16:creationId xmlns:a16="http://schemas.microsoft.com/office/drawing/2014/main" id="{8E445A71-32D3-42AA-B3EC-BB0B214A267A}"/>
              </a:ext>
            </a:extLst>
          </p:cNvPr>
          <p:cNvSpPr/>
          <p:nvPr/>
        </p:nvSpPr>
        <p:spPr>
          <a:xfrm>
            <a:off x="4474925" y="1720870"/>
            <a:ext cx="2906052" cy="400110"/>
          </a:xfrm>
          <a:prstGeom prst="rect">
            <a:avLst/>
          </a:prstGeom>
        </p:spPr>
        <p:txBody>
          <a:bodyPr wrap="none">
            <a:spAutoFit/>
          </a:bodyPr>
          <a:lstStyle/>
          <a:p>
            <a:pPr>
              <a:defRPr/>
            </a:pPr>
            <a:r>
              <a:rPr lang="en-US" sz="2000" b="1" dirty="0">
                <a:solidFill>
                  <a:schemeClr val="bg1"/>
                </a:solidFill>
                <a:latin typeface="+mj-lt"/>
                <a:cs typeface="Arial" panose="020B0604020202020204" pitchFamily="34" charset="0"/>
              </a:rPr>
              <a:t>Cervical Cancer Screening</a:t>
            </a:r>
          </a:p>
        </p:txBody>
      </p:sp>
      <p:sp>
        <p:nvSpPr>
          <p:cNvPr id="82" name="Rounded Rectangle 1">
            <a:extLst>
              <a:ext uri="{FF2B5EF4-FFF2-40B4-BE49-F238E27FC236}">
                <a16:creationId xmlns:a16="http://schemas.microsoft.com/office/drawing/2014/main" id="{F162544A-6525-4B84-A887-B8E6FD5F43A1}"/>
              </a:ext>
            </a:extLst>
          </p:cNvPr>
          <p:cNvSpPr/>
          <p:nvPr/>
        </p:nvSpPr>
        <p:spPr>
          <a:xfrm>
            <a:off x="1563764" y="2818041"/>
            <a:ext cx="2757430" cy="120318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2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058F5E-80BF-8946-94AD-F8D2AEF05946}"/>
              </a:ext>
            </a:extLst>
          </p:cNvPr>
          <p:cNvSpPr/>
          <p:nvPr/>
        </p:nvSpPr>
        <p:spPr>
          <a:xfrm>
            <a:off x="147917" y="1284965"/>
            <a:ext cx="4316507" cy="51292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BBD0D0D3-196C-45B3-918A-5784C221EB1E}"/>
              </a:ext>
            </a:extLst>
          </p:cNvPr>
          <p:cNvSpPr>
            <a:spLocks noGrp="1"/>
          </p:cNvSpPr>
          <p:nvPr>
            <p:ph type="title"/>
          </p:nvPr>
        </p:nvSpPr>
        <p:spPr>
          <a:xfrm>
            <a:off x="0" y="0"/>
            <a:ext cx="10553700" cy="1027711"/>
          </a:xfrm>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Through the rapid expansion of TB and HIV testing programs, and more recently through COVID-program expansions, testing infrastructure has expanded greatly across Low-and-Middle-Income countries</a:t>
            </a:r>
          </a:p>
        </p:txBody>
      </p:sp>
      <p:sp>
        <p:nvSpPr>
          <p:cNvPr id="4" name="Rectangle: Rounded Corners 131">
            <a:extLst>
              <a:ext uri="{FF2B5EF4-FFF2-40B4-BE49-F238E27FC236}">
                <a16:creationId xmlns:a16="http://schemas.microsoft.com/office/drawing/2014/main" id="{C629C96E-D95E-4300-A7F5-6F1A7FE94686}"/>
              </a:ext>
            </a:extLst>
          </p:cNvPr>
          <p:cNvSpPr/>
          <p:nvPr/>
        </p:nvSpPr>
        <p:spPr bwMode="auto">
          <a:xfrm>
            <a:off x="2437849" y="1804973"/>
            <a:ext cx="1944042" cy="603538"/>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a:solidFill>
                  <a:schemeClr val="bg1"/>
                </a:solidFill>
                <a:latin typeface="Calibri" panose="020F0502020204030204" pitchFamily="34" charset="0"/>
                <a:ea typeface="Calibri" charset="0"/>
                <a:cs typeface="Calibri" panose="020F0502020204030204" pitchFamily="34" charset="0"/>
              </a:rPr>
              <a:t>Becton Dickinson (USA)</a:t>
            </a:r>
            <a:endParaRPr lang="mr-IN" sz="1600" b="1" dirty="0">
              <a:solidFill>
                <a:schemeClr val="bg1"/>
              </a:solidFill>
              <a:latin typeface="Calibri" panose="020F0502020204030204" pitchFamily="34" charset="0"/>
            </a:endParaRPr>
          </a:p>
        </p:txBody>
      </p:sp>
      <p:sp>
        <p:nvSpPr>
          <p:cNvPr id="5" name="Rectangle: Rounded Corners 102">
            <a:extLst>
              <a:ext uri="{FF2B5EF4-FFF2-40B4-BE49-F238E27FC236}">
                <a16:creationId xmlns:a16="http://schemas.microsoft.com/office/drawing/2014/main" id="{231360CB-2944-40D8-B840-5B371E2149CB}"/>
              </a:ext>
            </a:extLst>
          </p:cNvPr>
          <p:cNvSpPr/>
          <p:nvPr/>
        </p:nvSpPr>
        <p:spPr bwMode="auto">
          <a:xfrm>
            <a:off x="2422485" y="3960439"/>
            <a:ext cx="1944043" cy="588068"/>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57200">
              <a:defRPr/>
            </a:pPr>
            <a:r>
              <a:rPr lang="en-US" sz="1600" b="1" dirty="0">
                <a:solidFill>
                  <a:srgbClr val="000000"/>
                </a:solidFill>
                <a:latin typeface="Calibri" panose="020F0502020204030204" pitchFamily="34" charset="0"/>
                <a:ea typeface="Calibri" charset="0"/>
                <a:cs typeface="Calibri" panose="020F0502020204030204" pitchFamily="34" charset="0"/>
              </a:rPr>
              <a:t>Cepheid (USA)**</a:t>
            </a:r>
            <a:endParaRPr lang="mr-IN" sz="1600" b="1" dirty="0">
              <a:solidFill>
                <a:srgbClr val="000000"/>
              </a:solidFill>
              <a:latin typeface="Calibri" panose="020F0502020204030204" pitchFamily="34" charset="0"/>
              <a:ea typeface="Calibri" charset="0"/>
              <a:cs typeface="Calibri" charset="0"/>
            </a:endParaRPr>
          </a:p>
        </p:txBody>
      </p:sp>
      <p:sp>
        <p:nvSpPr>
          <p:cNvPr id="7" name="Rectangle: Rounded Corners 104">
            <a:extLst>
              <a:ext uri="{FF2B5EF4-FFF2-40B4-BE49-F238E27FC236}">
                <a16:creationId xmlns:a16="http://schemas.microsoft.com/office/drawing/2014/main" id="{CA639FD6-B09B-4B25-B1C8-6A3CD566A525}"/>
              </a:ext>
            </a:extLst>
          </p:cNvPr>
          <p:cNvSpPr/>
          <p:nvPr/>
        </p:nvSpPr>
        <p:spPr bwMode="auto">
          <a:xfrm>
            <a:off x="281306" y="1795736"/>
            <a:ext cx="1944041" cy="622013"/>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a:solidFill>
                  <a:schemeClr val="bg1"/>
                </a:solidFill>
                <a:latin typeface="Calibri" panose="020F0502020204030204" pitchFamily="34" charset="0"/>
                <a:cs typeface="Calibri" panose="020F0502020204030204" pitchFamily="34" charset="0"/>
              </a:rPr>
              <a:t>Abbott Laboratories (USA)</a:t>
            </a:r>
            <a:endParaRPr lang="en-US" sz="1600" i="1" dirty="0">
              <a:solidFill>
                <a:schemeClr val="bg1"/>
              </a:solidFill>
              <a:latin typeface="Calibri" panose="020F0502020204030204" pitchFamily="34" charset="0"/>
              <a:cs typeface="Calibri" panose="020F0502020204030204" pitchFamily="34" charset="0"/>
            </a:endParaRPr>
          </a:p>
        </p:txBody>
      </p:sp>
      <p:sp>
        <p:nvSpPr>
          <p:cNvPr id="8" name="Rectangle: Rounded Corners 131">
            <a:extLst>
              <a:ext uri="{FF2B5EF4-FFF2-40B4-BE49-F238E27FC236}">
                <a16:creationId xmlns:a16="http://schemas.microsoft.com/office/drawing/2014/main" id="{5C0D59B3-485D-459A-8027-D610D06336A7}"/>
              </a:ext>
            </a:extLst>
          </p:cNvPr>
          <p:cNvSpPr/>
          <p:nvPr/>
        </p:nvSpPr>
        <p:spPr bwMode="auto">
          <a:xfrm>
            <a:off x="2422486" y="3256215"/>
            <a:ext cx="1944042" cy="583734"/>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dirty="0">
                <a:solidFill>
                  <a:srgbClr val="000000"/>
                </a:solidFill>
                <a:latin typeface="Calibri" panose="020F0502020204030204" pitchFamily="34" charset="0"/>
                <a:cs typeface="Calibri" panose="020F0502020204030204" pitchFamily="34" charset="0"/>
              </a:rPr>
              <a:t>Qiagen (</a:t>
            </a:r>
            <a:r>
              <a:rPr lang="en-US" sz="1600">
                <a:solidFill>
                  <a:srgbClr val="000000"/>
                </a:solidFill>
                <a:latin typeface="Calibri" panose="020F0502020204030204" pitchFamily="34" charset="0"/>
                <a:cs typeface="Calibri" panose="020F0502020204030204" pitchFamily="34" charset="0"/>
              </a:rPr>
              <a:t>USA)</a:t>
            </a:r>
            <a:endParaRPr lang="mr-IN" sz="1600" dirty="0">
              <a:solidFill>
                <a:srgbClr val="000000"/>
              </a:solidFill>
              <a:latin typeface="Calibri" panose="020F0502020204030204" pitchFamily="34" charset="0"/>
            </a:endParaRPr>
          </a:p>
        </p:txBody>
      </p:sp>
      <p:sp>
        <p:nvSpPr>
          <p:cNvPr id="10" name="Rectangle: Rounded Corners 98">
            <a:extLst>
              <a:ext uri="{FF2B5EF4-FFF2-40B4-BE49-F238E27FC236}">
                <a16:creationId xmlns:a16="http://schemas.microsoft.com/office/drawing/2014/main" id="{874B86B6-84F3-4A28-9553-5E0E89CDE878}"/>
              </a:ext>
            </a:extLst>
          </p:cNvPr>
          <p:cNvSpPr/>
          <p:nvPr/>
        </p:nvSpPr>
        <p:spPr bwMode="auto">
          <a:xfrm>
            <a:off x="2407560" y="2506996"/>
            <a:ext cx="1944042" cy="622014"/>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a:solidFill>
                  <a:schemeClr val="bg1"/>
                </a:solidFill>
                <a:latin typeface="Calibri" panose="020F0502020204030204" pitchFamily="34" charset="0"/>
                <a:cs typeface="Calibri" panose="020F0502020204030204" pitchFamily="34" charset="0"/>
              </a:rPr>
              <a:t>Roche (Switzerland)</a:t>
            </a:r>
            <a:endParaRPr lang="mr-IN" sz="1600" b="1" dirty="0">
              <a:solidFill>
                <a:schemeClr val="bg1"/>
              </a:solidFill>
              <a:latin typeface="Calibri" panose="020F0502020204030204" pitchFamily="34" charset="0"/>
            </a:endParaRPr>
          </a:p>
        </p:txBody>
      </p:sp>
      <p:sp>
        <p:nvSpPr>
          <p:cNvPr id="11" name="Rectangle: Rounded Corners 131">
            <a:extLst>
              <a:ext uri="{FF2B5EF4-FFF2-40B4-BE49-F238E27FC236}">
                <a16:creationId xmlns:a16="http://schemas.microsoft.com/office/drawing/2014/main" id="{69FA6F5B-286B-4368-A4F1-716677010D87}"/>
              </a:ext>
            </a:extLst>
          </p:cNvPr>
          <p:cNvSpPr/>
          <p:nvPr/>
        </p:nvSpPr>
        <p:spPr bwMode="auto">
          <a:xfrm>
            <a:off x="280395" y="2519600"/>
            <a:ext cx="1944042" cy="622014"/>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a:solidFill>
                  <a:schemeClr val="bg1"/>
                </a:solidFill>
                <a:latin typeface="Calibri" panose="020F0502020204030204" pitchFamily="34" charset="0"/>
                <a:cs typeface="Calibri" panose="020F0502020204030204" pitchFamily="34" charset="0"/>
              </a:rPr>
              <a:t>Hologic (USA)</a:t>
            </a:r>
            <a:endParaRPr lang="mr-IN" sz="1600" i="1" dirty="0">
              <a:solidFill>
                <a:schemeClr val="bg1"/>
              </a:solidFill>
              <a:latin typeface="Calibri" panose="020F0502020204030204" pitchFamily="34" charset="0"/>
            </a:endParaRPr>
          </a:p>
        </p:txBody>
      </p:sp>
      <p:pic>
        <p:nvPicPr>
          <p:cNvPr id="12" name="Picture 11">
            <a:extLst>
              <a:ext uri="{FF2B5EF4-FFF2-40B4-BE49-F238E27FC236}">
                <a16:creationId xmlns:a16="http://schemas.microsoft.com/office/drawing/2014/main" id="{4E9F4630-F392-46CB-8AF3-3D208E45476A}"/>
              </a:ext>
            </a:extLst>
          </p:cNvPr>
          <p:cNvPicPr>
            <a:picLocks noChangeAspect="1"/>
          </p:cNvPicPr>
          <p:nvPr/>
        </p:nvPicPr>
        <p:blipFill>
          <a:blip r:embed="rId3">
            <a:alphaModFix amt="41000"/>
          </a:blip>
          <a:stretch>
            <a:fillRect/>
          </a:stretch>
        </p:blipFill>
        <p:spPr>
          <a:xfrm>
            <a:off x="4586886" y="1614829"/>
            <a:ext cx="7507060" cy="4311818"/>
          </a:xfrm>
          <a:prstGeom prst="rect">
            <a:avLst/>
          </a:prstGeom>
        </p:spPr>
      </p:pic>
      <p:sp>
        <p:nvSpPr>
          <p:cNvPr id="13" name="TextBox 12">
            <a:extLst>
              <a:ext uri="{FF2B5EF4-FFF2-40B4-BE49-F238E27FC236}">
                <a16:creationId xmlns:a16="http://schemas.microsoft.com/office/drawing/2014/main" id="{E0AFC237-F6E7-4609-9F76-BEDBA9503BC9}"/>
              </a:ext>
            </a:extLst>
          </p:cNvPr>
          <p:cNvSpPr txBox="1"/>
          <p:nvPr/>
        </p:nvSpPr>
        <p:spPr>
          <a:xfrm>
            <a:off x="4915942" y="2872472"/>
            <a:ext cx="2360115" cy="769441"/>
          </a:xfrm>
          <a:prstGeom prst="rect">
            <a:avLst/>
          </a:prstGeom>
          <a:noFill/>
        </p:spPr>
        <p:txBody>
          <a:bodyPr wrap="square" rtlCol="0">
            <a:spAutoFit/>
          </a:bodyPr>
          <a:lstStyle/>
          <a:p>
            <a:pPr algn="ctr"/>
            <a:r>
              <a:rPr lang="en-US" sz="2200" b="1" dirty="0">
                <a:solidFill>
                  <a:schemeClr val="tx1"/>
                </a:solidFill>
                <a:latin typeface="Calibri" panose="020F0502020204030204" pitchFamily="34" charset="0"/>
                <a:cs typeface="Calibri" panose="020F0502020204030204" pitchFamily="34" charset="0"/>
              </a:rPr>
              <a:t>&gt;15,000 </a:t>
            </a:r>
            <a:r>
              <a:rPr lang="en-US" sz="2200" dirty="0">
                <a:solidFill>
                  <a:schemeClr val="tx1"/>
                </a:solidFill>
                <a:latin typeface="Calibri" panose="020F0502020204030204" pitchFamily="34" charset="0"/>
                <a:cs typeface="Calibri" panose="020F0502020204030204" pitchFamily="34" charset="0"/>
              </a:rPr>
              <a:t>devices placed</a:t>
            </a:r>
          </a:p>
        </p:txBody>
      </p:sp>
      <p:sp>
        <p:nvSpPr>
          <p:cNvPr id="14" name="TextBox 13">
            <a:extLst>
              <a:ext uri="{FF2B5EF4-FFF2-40B4-BE49-F238E27FC236}">
                <a16:creationId xmlns:a16="http://schemas.microsoft.com/office/drawing/2014/main" id="{F10B212F-D86A-4134-9F66-B7875E0C1AAD}"/>
              </a:ext>
            </a:extLst>
          </p:cNvPr>
          <p:cNvSpPr txBox="1"/>
          <p:nvPr/>
        </p:nvSpPr>
        <p:spPr>
          <a:xfrm>
            <a:off x="8152498" y="2718584"/>
            <a:ext cx="3150999" cy="1107996"/>
          </a:xfrm>
          <a:prstGeom prst="rect">
            <a:avLst/>
          </a:prstGeom>
          <a:noFill/>
        </p:spPr>
        <p:txBody>
          <a:bodyPr wrap="square" rtlCol="0">
            <a:spAutoFit/>
          </a:bodyPr>
          <a:lstStyle/>
          <a:p>
            <a:pPr algn="ctr"/>
            <a:r>
              <a:rPr lang="en-US" sz="2200" dirty="0">
                <a:solidFill>
                  <a:schemeClr val="tx1"/>
                </a:solidFill>
                <a:latin typeface="Calibri" panose="020F0502020204030204" pitchFamily="34" charset="0"/>
                <a:cs typeface="Calibri" panose="020F0502020204030204" pitchFamily="34" charset="0"/>
              </a:rPr>
              <a:t>Capable of </a:t>
            </a:r>
            <a:br>
              <a:rPr lang="en-US" sz="2200" dirty="0">
                <a:solidFill>
                  <a:schemeClr val="tx1"/>
                </a:solidFill>
                <a:latin typeface="Calibri" panose="020F0502020204030204" pitchFamily="34" charset="0"/>
                <a:cs typeface="Calibri" panose="020F0502020204030204" pitchFamily="34" charset="0"/>
              </a:rPr>
            </a:br>
            <a:r>
              <a:rPr lang="en-US" sz="2200" b="1" dirty="0">
                <a:solidFill>
                  <a:schemeClr val="tx1"/>
                </a:solidFill>
                <a:latin typeface="Calibri" panose="020F0502020204030204" pitchFamily="34" charset="0"/>
                <a:cs typeface="Calibri" panose="020F0502020204030204" pitchFamily="34" charset="0"/>
              </a:rPr>
              <a:t>~20M</a:t>
            </a:r>
          </a:p>
          <a:p>
            <a:pPr algn="ctr"/>
            <a:r>
              <a:rPr lang="en-US" sz="2200" dirty="0">
                <a:solidFill>
                  <a:schemeClr val="tx1"/>
                </a:solidFill>
                <a:latin typeface="Calibri" panose="020F0502020204030204" pitchFamily="34" charset="0"/>
                <a:cs typeface="Calibri" panose="020F0502020204030204" pitchFamily="34" charset="0"/>
              </a:rPr>
              <a:t>tests per week</a:t>
            </a:r>
          </a:p>
        </p:txBody>
      </p:sp>
      <p:sp>
        <p:nvSpPr>
          <p:cNvPr id="15" name="Rectangle: Rounded Corners 131">
            <a:extLst>
              <a:ext uri="{FF2B5EF4-FFF2-40B4-BE49-F238E27FC236}">
                <a16:creationId xmlns:a16="http://schemas.microsoft.com/office/drawing/2014/main" id="{2EF36C0E-1F50-4203-A6AD-5103DB166647}"/>
              </a:ext>
            </a:extLst>
          </p:cNvPr>
          <p:cNvSpPr/>
          <p:nvPr/>
        </p:nvSpPr>
        <p:spPr bwMode="auto">
          <a:xfrm>
            <a:off x="281305" y="3227592"/>
            <a:ext cx="1944042" cy="622014"/>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err="1">
                <a:solidFill>
                  <a:schemeClr val="bg1"/>
                </a:solidFill>
                <a:latin typeface="Calibri" panose="020F0502020204030204" pitchFamily="34" charset="0"/>
                <a:cs typeface="Calibri" panose="020F0502020204030204" pitchFamily="34" charset="0"/>
              </a:rPr>
              <a:t>ThermoFisher</a:t>
            </a:r>
            <a:r>
              <a:rPr lang="en-US" sz="1600" b="1" dirty="0">
                <a:solidFill>
                  <a:schemeClr val="bg1"/>
                </a:solidFill>
                <a:latin typeface="Calibri" panose="020F0502020204030204" pitchFamily="34" charset="0"/>
                <a:cs typeface="Calibri" panose="020F0502020204030204" pitchFamily="34" charset="0"/>
              </a:rPr>
              <a:t> (USA)</a:t>
            </a:r>
            <a:endParaRPr lang="mr-IN" sz="1600" i="1" dirty="0">
              <a:solidFill>
                <a:schemeClr val="bg1"/>
              </a:solidFill>
              <a:latin typeface="Calibri" panose="020F0502020204030204" pitchFamily="34" charset="0"/>
            </a:endParaRPr>
          </a:p>
        </p:txBody>
      </p:sp>
      <p:sp>
        <p:nvSpPr>
          <p:cNvPr id="16" name="Rectangle: Rounded Corners 131">
            <a:extLst>
              <a:ext uri="{FF2B5EF4-FFF2-40B4-BE49-F238E27FC236}">
                <a16:creationId xmlns:a16="http://schemas.microsoft.com/office/drawing/2014/main" id="{8F17446D-6E13-4196-BCA5-C65AC0320434}"/>
              </a:ext>
            </a:extLst>
          </p:cNvPr>
          <p:cNvSpPr/>
          <p:nvPr/>
        </p:nvSpPr>
        <p:spPr bwMode="auto">
          <a:xfrm>
            <a:off x="280395" y="3960439"/>
            <a:ext cx="1944042" cy="622014"/>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a:r>
              <a:rPr lang="en-US" sz="1600" b="1" dirty="0" err="1">
                <a:solidFill>
                  <a:srgbClr val="000000"/>
                </a:solidFill>
                <a:latin typeface="Calibri" panose="020F0502020204030204" pitchFamily="34" charset="0"/>
                <a:cs typeface="Calibri" panose="020F0502020204030204" pitchFamily="34" charset="0"/>
              </a:rPr>
              <a:t>MolBio</a:t>
            </a:r>
            <a:r>
              <a:rPr lang="en-US" sz="1600" b="1" dirty="0">
                <a:solidFill>
                  <a:srgbClr val="000000"/>
                </a:solidFill>
                <a:latin typeface="Calibri" panose="020F0502020204030204" pitchFamily="34" charset="0"/>
                <a:cs typeface="Calibri" panose="020F0502020204030204" pitchFamily="34" charset="0"/>
              </a:rPr>
              <a:t> (India)*</a:t>
            </a:r>
            <a:endParaRPr lang="mr-IN" sz="1600" i="1" dirty="0">
              <a:solidFill>
                <a:srgbClr val="000000"/>
              </a:solidFill>
              <a:latin typeface="Calibri" panose="020F0502020204030204" pitchFamily="34" charset="0"/>
            </a:endParaRPr>
          </a:p>
        </p:txBody>
      </p:sp>
      <p:sp>
        <p:nvSpPr>
          <p:cNvPr id="17" name="Rectangle: Rounded Corners 106">
            <a:extLst>
              <a:ext uri="{FF2B5EF4-FFF2-40B4-BE49-F238E27FC236}">
                <a16:creationId xmlns:a16="http://schemas.microsoft.com/office/drawing/2014/main" id="{2E8C9FF0-D9A0-49CD-BC47-E452A40CE80E}"/>
              </a:ext>
            </a:extLst>
          </p:cNvPr>
          <p:cNvSpPr/>
          <p:nvPr/>
        </p:nvSpPr>
        <p:spPr bwMode="auto">
          <a:xfrm>
            <a:off x="345055" y="5684766"/>
            <a:ext cx="1587422" cy="2956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200"/>
            <a:r>
              <a:rPr lang="en-US" sz="1400" b="1" dirty="0">
                <a:solidFill>
                  <a:schemeClr val="bg1"/>
                </a:solidFill>
                <a:latin typeface="Calibri" panose="020F0502020204030204" pitchFamily="34" charset="0"/>
                <a:cs typeface="Calibri" panose="020F0502020204030204" pitchFamily="34" charset="0"/>
              </a:rPr>
              <a:t>Centralized</a:t>
            </a:r>
            <a:endParaRPr lang="mr-IN" sz="1400" b="1" dirty="0">
              <a:solidFill>
                <a:schemeClr val="bg1"/>
              </a:solidFill>
              <a:latin typeface="Calibri" panose="020F0502020204030204" pitchFamily="34" charset="0"/>
            </a:endParaRPr>
          </a:p>
        </p:txBody>
      </p:sp>
      <p:sp>
        <p:nvSpPr>
          <p:cNvPr id="18" name="Rectangle: Rounded Corners 106">
            <a:extLst>
              <a:ext uri="{FF2B5EF4-FFF2-40B4-BE49-F238E27FC236}">
                <a16:creationId xmlns:a16="http://schemas.microsoft.com/office/drawing/2014/main" id="{AFFF3F8A-9218-43FD-BEFB-D41BC1B45FC7}"/>
              </a:ext>
            </a:extLst>
          </p:cNvPr>
          <p:cNvSpPr/>
          <p:nvPr/>
        </p:nvSpPr>
        <p:spPr bwMode="auto">
          <a:xfrm>
            <a:off x="345055" y="6038506"/>
            <a:ext cx="1587422" cy="295684"/>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200"/>
            <a:r>
              <a:rPr lang="en-US" sz="1400" b="1" dirty="0">
                <a:solidFill>
                  <a:srgbClr val="000000"/>
                </a:solidFill>
                <a:latin typeface="Calibri" panose="020F0502020204030204" pitchFamily="34" charset="0"/>
                <a:cs typeface="Calibri" panose="020F0502020204030204" pitchFamily="34" charset="0"/>
              </a:rPr>
              <a:t>Near Point-of-Care</a:t>
            </a:r>
            <a:endParaRPr lang="mr-IN" sz="1400" b="1" dirty="0">
              <a:solidFill>
                <a:srgbClr val="000000"/>
              </a:solidFill>
              <a:latin typeface="Calibri" panose="020F0502020204030204" pitchFamily="34" charset="0"/>
            </a:endParaRPr>
          </a:p>
        </p:txBody>
      </p:sp>
      <p:sp>
        <p:nvSpPr>
          <p:cNvPr id="20" name="Rectangle 19">
            <a:extLst>
              <a:ext uri="{FF2B5EF4-FFF2-40B4-BE49-F238E27FC236}">
                <a16:creationId xmlns:a16="http://schemas.microsoft.com/office/drawing/2014/main" id="{2EE38B1D-199E-EF41-BFFA-5C77E97C43C4}"/>
              </a:ext>
            </a:extLst>
          </p:cNvPr>
          <p:cNvSpPr/>
          <p:nvPr/>
        </p:nvSpPr>
        <p:spPr>
          <a:xfrm>
            <a:off x="210362" y="1273023"/>
            <a:ext cx="3400033" cy="369332"/>
          </a:xfrm>
          <a:prstGeom prst="rect">
            <a:avLst/>
          </a:prstGeom>
        </p:spPr>
        <p:txBody>
          <a:bodyPr wrap="none">
            <a:spAutoFit/>
          </a:bodyPr>
          <a:lstStyle/>
          <a:p>
            <a:r>
              <a:rPr lang="en-US" sz="1800" dirty="0">
                <a:solidFill>
                  <a:prstClr val="black"/>
                </a:solidFill>
                <a:latin typeface="Calibri" panose="020F0502020204030204" pitchFamily="34" charset="0"/>
                <a:cs typeface="Calibri" panose="020F0502020204030204" pitchFamily="34" charset="0"/>
              </a:rPr>
              <a:t>Key PCR Platforms with HPV Tests</a:t>
            </a:r>
            <a:endParaRPr lang="en-US" sz="18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A80D09C-5210-1741-95DD-FEBD3374B8BE}"/>
              </a:ext>
            </a:extLst>
          </p:cNvPr>
          <p:cNvSpPr>
            <a:spLocks noGrp="1"/>
          </p:cNvSpPr>
          <p:nvPr>
            <p:ph type="sldNum" sz="quarter" idx="12"/>
          </p:nvPr>
        </p:nvSpPr>
        <p:spPr/>
        <p:txBody>
          <a:bodyPr/>
          <a:lstStyle/>
          <a:p>
            <a:fld id="{820B3559-580C-424C-8576-FE6F0EC1DA82}" type="slidenum">
              <a:rPr lang="en-CA" smtClean="0"/>
              <a:pPr/>
              <a:t>4</a:t>
            </a:fld>
            <a:endParaRPr lang="en-CA" dirty="0"/>
          </a:p>
        </p:txBody>
      </p:sp>
      <p:sp>
        <p:nvSpPr>
          <p:cNvPr id="30" name="TextBox 29">
            <a:extLst>
              <a:ext uri="{FF2B5EF4-FFF2-40B4-BE49-F238E27FC236}">
                <a16:creationId xmlns:a16="http://schemas.microsoft.com/office/drawing/2014/main" id="{CD46CE90-E26E-49A2-A2A6-3F49240D579D}"/>
              </a:ext>
            </a:extLst>
          </p:cNvPr>
          <p:cNvSpPr txBox="1"/>
          <p:nvPr/>
        </p:nvSpPr>
        <p:spPr>
          <a:xfrm>
            <a:off x="3854837" y="6427911"/>
            <a:ext cx="8239109" cy="369332"/>
          </a:xfrm>
          <a:prstGeom prst="rect">
            <a:avLst/>
          </a:prstGeom>
          <a:noFill/>
        </p:spPr>
        <p:txBody>
          <a:bodyPr wrap="square" rtlCol="0">
            <a:spAutoFit/>
          </a:bodyPr>
          <a:lstStyle/>
          <a:p>
            <a:pPr algn="r"/>
            <a:r>
              <a:rPr lang="en-US" sz="900" b="0" i="1" dirty="0">
                <a:solidFill>
                  <a:schemeClr val="tx1"/>
                </a:solidFill>
                <a:latin typeface="+mj-lt"/>
              </a:rPr>
              <a:t>*Currently available in India, though not yet available globally</a:t>
            </a:r>
          </a:p>
          <a:p>
            <a:pPr algn="r"/>
            <a:r>
              <a:rPr lang="en-US" sz="900" b="0" i="1" dirty="0">
                <a:solidFill>
                  <a:schemeClr val="tx1"/>
                </a:solidFill>
                <a:latin typeface="+mj-lt"/>
              </a:rPr>
              <a:t>**Cepheid Omni and Edge HPV products in pipeline</a:t>
            </a:r>
          </a:p>
        </p:txBody>
      </p:sp>
      <p:sp>
        <p:nvSpPr>
          <p:cNvPr id="31" name="Rectangle 30">
            <a:extLst>
              <a:ext uri="{FF2B5EF4-FFF2-40B4-BE49-F238E27FC236}">
                <a16:creationId xmlns:a16="http://schemas.microsoft.com/office/drawing/2014/main" id="{CCA57E7F-0249-490A-9D86-6CC258B9DCC4}"/>
              </a:ext>
            </a:extLst>
          </p:cNvPr>
          <p:cNvSpPr/>
          <p:nvPr/>
        </p:nvSpPr>
        <p:spPr>
          <a:xfrm>
            <a:off x="280395" y="4734286"/>
            <a:ext cx="1587422" cy="307777"/>
          </a:xfrm>
          <a:prstGeom prst="rect">
            <a:avLst/>
          </a:prstGeom>
        </p:spPr>
        <p:txBody>
          <a:bodyPr wrap="none">
            <a:spAutoFit/>
          </a:bodyPr>
          <a:lstStyle/>
          <a:p>
            <a:r>
              <a:rPr lang="en-US" sz="1400" b="0" i="1" dirty="0">
                <a:solidFill>
                  <a:prstClr val="black"/>
                </a:solidFill>
                <a:latin typeface="Calibri" panose="020F0502020204030204" pitchFamily="34" charset="0"/>
                <a:cs typeface="Calibri" panose="020F0502020204030204" pitchFamily="34" charset="0"/>
              </a:rPr>
              <a:t>Not comprehensive</a:t>
            </a:r>
            <a:endParaRPr lang="en-US" sz="14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172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5">
            <a:extLst>
              <a:ext uri="{FF2B5EF4-FFF2-40B4-BE49-F238E27FC236}">
                <a16:creationId xmlns:a16="http://schemas.microsoft.com/office/drawing/2014/main" id="{DA8D6152-30A3-1A4E-83FF-0C549CBA2E2A}"/>
              </a:ext>
            </a:extLst>
          </p:cNvPr>
          <p:cNvSpPr>
            <a:spLocks noGrp="1"/>
          </p:cNvSpPr>
          <p:nvPr>
            <p:ph type="title"/>
          </p:nvPr>
        </p:nvSpPr>
        <p:spPr>
          <a:xfrm>
            <a:off x="0" y="15570"/>
            <a:ext cx="10553699" cy="1003676"/>
          </a:xfrm>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Pricing remains a key barrier to scale, with various key components for HPV testing driving overall pricing: test reagents and consumables, instrument, sample collection media and swabs, etc. </a:t>
            </a:r>
          </a:p>
        </p:txBody>
      </p:sp>
      <p:sp>
        <p:nvSpPr>
          <p:cNvPr id="3" name="Slide Number Placeholder 2">
            <a:extLst>
              <a:ext uri="{FF2B5EF4-FFF2-40B4-BE49-F238E27FC236}">
                <a16:creationId xmlns:a16="http://schemas.microsoft.com/office/drawing/2014/main" id="{1BB2B804-CBF4-D640-8BE1-25C704D45108}"/>
              </a:ext>
            </a:extLst>
          </p:cNvPr>
          <p:cNvSpPr>
            <a:spLocks noGrp="1"/>
          </p:cNvSpPr>
          <p:nvPr>
            <p:ph type="sldNum" sz="quarter" idx="12"/>
          </p:nvPr>
        </p:nvSpPr>
        <p:spPr/>
        <p:txBody>
          <a:bodyPr/>
          <a:lstStyle/>
          <a:p>
            <a:fld id="{820B3559-580C-424C-8576-FE6F0EC1DA82}" type="slidenum">
              <a:rPr lang="en-CA" smtClean="0">
                <a:latin typeface="+mj-lt"/>
              </a:rPr>
              <a:pPr/>
              <a:t>5</a:t>
            </a:fld>
            <a:endParaRPr lang="en-CA" dirty="0">
              <a:latin typeface="+mj-lt"/>
            </a:endParaRPr>
          </a:p>
        </p:txBody>
      </p:sp>
      <p:sp>
        <p:nvSpPr>
          <p:cNvPr id="34" name="Rectangle 33">
            <a:extLst>
              <a:ext uri="{FF2B5EF4-FFF2-40B4-BE49-F238E27FC236}">
                <a16:creationId xmlns:a16="http://schemas.microsoft.com/office/drawing/2014/main" id="{1CBC513B-C0DD-4EA6-95C4-11A637B8516E}"/>
              </a:ext>
            </a:extLst>
          </p:cNvPr>
          <p:cNvSpPr/>
          <p:nvPr/>
        </p:nvSpPr>
        <p:spPr>
          <a:xfrm>
            <a:off x="9722067" y="3724700"/>
            <a:ext cx="2062768" cy="853414"/>
          </a:xfrm>
          <a:prstGeom prst="rect">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0" dirty="0">
                <a:solidFill>
                  <a:sysClr val="windowText" lastClr="000000"/>
                </a:solidFill>
              </a:rPr>
              <a:t>Total procurement</a:t>
            </a:r>
          </a:p>
        </p:txBody>
      </p:sp>
      <p:sp>
        <p:nvSpPr>
          <p:cNvPr id="36" name="Rectangle 29">
            <a:extLst>
              <a:ext uri="{FF2B5EF4-FFF2-40B4-BE49-F238E27FC236}">
                <a16:creationId xmlns:a16="http://schemas.microsoft.com/office/drawing/2014/main" id="{40555414-C9E9-43B8-AC86-EB33F043DC78}"/>
              </a:ext>
            </a:extLst>
          </p:cNvPr>
          <p:cNvSpPr>
            <a:spLocks noChangeArrowheads="1"/>
          </p:cNvSpPr>
          <p:nvPr/>
        </p:nvSpPr>
        <p:spPr bwMode="auto">
          <a:xfrm>
            <a:off x="229917" y="1069160"/>
            <a:ext cx="91440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22041">
              <a:defRPr/>
            </a:pPr>
            <a:r>
              <a:rPr lang="en-US" sz="1100" dirty="0">
                <a:solidFill>
                  <a:schemeClr val="tx1"/>
                </a:solidFill>
                <a:ea typeface="ＭＳ Ｐゴシック" charset="0"/>
                <a:cs typeface="Arial" charset="0"/>
              </a:rPr>
              <a:t>In order to run HPV NAT tests, </a:t>
            </a:r>
            <a:r>
              <a:rPr lang="en-US" sz="1100" b="1" dirty="0">
                <a:solidFill>
                  <a:schemeClr val="tx1"/>
                </a:solidFill>
                <a:ea typeface="ＭＳ Ｐゴシック" charset="0"/>
                <a:cs typeface="Arial" charset="0"/>
              </a:rPr>
              <a:t>4 main types of commodities need to be procured </a:t>
            </a:r>
            <a:r>
              <a:rPr lang="en-US" sz="1100" dirty="0">
                <a:solidFill>
                  <a:schemeClr val="tx1"/>
                </a:solidFill>
                <a:ea typeface="ＭＳ Ｐゴシック" charset="0"/>
                <a:cs typeface="Arial" charset="0"/>
              </a:rPr>
              <a:t>from suppliers. </a:t>
            </a:r>
          </a:p>
        </p:txBody>
      </p:sp>
      <p:sp>
        <p:nvSpPr>
          <p:cNvPr id="38" name="Rectangle 74">
            <a:extLst>
              <a:ext uri="{FF2B5EF4-FFF2-40B4-BE49-F238E27FC236}">
                <a16:creationId xmlns:a16="http://schemas.microsoft.com/office/drawing/2014/main" id="{B8DB3BFF-A0A7-4DA7-8A96-521120F71EE2}"/>
              </a:ext>
            </a:extLst>
          </p:cNvPr>
          <p:cNvSpPr>
            <a:spLocks noChangeArrowheads="1"/>
          </p:cNvSpPr>
          <p:nvPr/>
        </p:nvSpPr>
        <p:spPr bwMode="auto">
          <a:xfrm rot="-5400000">
            <a:off x="-363709" y="2995281"/>
            <a:ext cx="1135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500" b="1" i="1" dirty="0">
                <a:latin typeface="+mj-lt"/>
                <a:ea typeface="Calibri" charset="0"/>
                <a:cs typeface="Calibri" charset="0"/>
              </a:rPr>
              <a:t>Products</a:t>
            </a:r>
          </a:p>
        </p:txBody>
      </p:sp>
      <p:sp>
        <p:nvSpPr>
          <p:cNvPr id="40" name="Rectangle 74">
            <a:extLst>
              <a:ext uri="{FF2B5EF4-FFF2-40B4-BE49-F238E27FC236}">
                <a16:creationId xmlns:a16="http://schemas.microsoft.com/office/drawing/2014/main" id="{AB392D8B-E64C-42B8-AE17-AC505941A6FF}"/>
              </a:ext>
            </a:extLst>
          </p:cNvPr>
          <p:cNvSpPr>
            <a:spLocks noChangeArrowheads="1"/>
          </p:cNvSpPr>
          <p:nvPr/>
        </p:nvSpPr>
        <p:spPr bwMode="auto">
          <a:xfrm rot="-5400000">
            <a:off x="-407006" y="5714012"/>
            <a:ext cx="1220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500" b="1" i="1">
                <a:latin typeface="+mj-lt"/>
                <a:ea typeface="Calibri" charset="0"/>
                <a:cs typeface="Calibri" charset="0"/>
              </a:rPr>
              <a:t>Suppliers</a:t>
            </a:r>
            <a:endParaRPr lang="en-US" altLang="en-US" sz="1500" b="1" i="1" dirty="0">
              <a:latin typeface="+mj-lt"/>
              <a:ea typeface="Calibri" charset="0"/>
              <a:cs typeface="Calibri" charset="0"/>
            </a:endParaRPr>
          </a:p>
        </p:txBody>
      </p:sp>
      <p:sp>
        <p:nvSpPr>
          <p:cNvPr id="42" name="Rounded Rectangle 2">
            <a:extLst>
              <a:ext uri="{FF2B5EF4-FFF2-40B4-BE49-F238E27FC236}">
                <a16:creationId xmlns:a16="http://schemas.microsoft.com/office/drawing/2014/main" id="{3C223881-84C9-4ECE-94D3-D0A59AEF7581}"/>
              </a:ext>
            </a:extLst>
          </p:cNvPr>
          <p:cNvSpPr/>
          <p:nvPr/>
        </p:nvSpPr>
        <p:spPr bwMode="auto">
          <a:xfrm>
            <a:off x="407165" y="1476862"/>
            <a:ext cx="2143904" cy="5181243"/>
          </a:xfrm>
          <a:prstGeom prst="roundRect">
            <a:avLst/>
          </a:prstGeom>
          <a:solidFill>
            <a:schemeClr val="accent4">
              <a:lumMod val="40000"/>
              <a:lumOff val="60000"/>
              <a:alpha val="45000"/>
            </a:schemeClr>
          </a:solidFill>
          <a:ln w="9525" cap="flat" cmpd="sng" algn="ctr">
            <a:noFill/>
            <a:prstDash val="solid"/>
            <a:round/>
            <a:headEnd type="none" w="med" len="med"/>
            <a:tailEnd type="none" w="med" len="med"/>
          </a:ln>
          <a:effectLst/>
        </p:spPr>
        <p:txBody>
          <a:bodyPr wrap="none" anchor="ctr"/>
          <a:lstStyle/>
          <a:p>
            <a:pPr algn="ctr">
              <a:defRPr/>
            </a:pPr>
            <a:endParaRPr lang="en-US" sz="1662" dirty="0">
              <a:solidFill>
                <a:schemeClr val="tx1"/>
              </a:solidFill>
              <a:latin typeface="Calibri" pitchFamily="34" charset="0"/>
              <a:cs typeface="Arial" charset="0"/>
            </a:endParaRPr>
          </a:p>
        </p:txBody>
      </p:sp>
      <p:sp>
        <p:nvSpPr>
          <p:cNvPr id="50" name="Rounded Rectangle 9">
            <a:extLst>
              <a:ext uri="{FF2B5EF4-FFF2-40B4-BE49-F238E27FC236}">
                <a16:creationId xmlns:a16="http://schemas.microsoft.com/office/drawing/2014/main" id="{A932D460-ADAB-4B23-8F86-5CE635411408}"/>
              </a:ext>
            </a:extLst>
          </p:cNvPr>
          <p:cNvSpPr/>
          <p:nvPr/>
        </p:nvSpPr>
        <p:spPr bwMode="auto">
          <a:xfrm>
            <a:off x="732397" y="1701319"/>
            <a:ext cx="1431179" cy="735522"/>
          </a:xfrm>
          <a:prstGeom prst="roundRect">
            <a:avLst>
              <a:gd name="adj" fmla="val 10000"/>
            </a:avLst>
          </a:prstGeom>
          <a:blipFill rotWithShape="0">
            <a:blip r:embed="rId3"/>
            <a:stretch>
              <a:fillRect/>
            </a:stretch>
          </a:blipFill>
        </p:spPr>
        <p:style>
          <a:lnRef idx="0">
            <a:schemeClr val="lt1">
              <a:hueOff val="0"/>
              <a:satOff val="0"/>
              <a:lumOff val="0"/>
              <a:alphaOff val="0"/>
            </a:schemeClr>
          </a:lnRef>
          <a:fillRef idx="1">
            <a:scrgbClr r="0" g="0" b="0"/>
          </a:fillRef>
          <a:effectRef idx="3">
            <a:schemeClr val="accent5">
              <a:tint val="50000"/>
              <a:hueOff val="-3245470"/>
              <a:satOff val="-6947"/>
              <a:lumOff val="-3753"/>
              <a:alphaOff val="0"/>
            </a:schemeClr>
          </a:effectRef>
          <a:fontRef idx="minor">
            <a:schemeClr val="lt1">
              <a:hueOff val="0"/>
              <a:satOff val="0"/>
              <a:lumOff val="0"/>
              <a:alphaOff val="0"/>
            </a:schemeClr>
          </a:fontRef>
        </p:style>
        <p:txBody>
          <a:bodyPr/>
          <a:lstStyle/>
          <a:p>
            <a:endParaRPr lang="en-US" dirty="0">
              <a:solidFill>
                <a:schemeClr val="tx1"/>
              </a:solidFill>
              <a:latin typeface="+mj-lt"/>
            </a:endParaRPr>
          </a:p>
        </p:txBody>
      </p:sp>
      <p:sp>
        <p:nvSpPr>
          <p:cNvPr id="51" name="Rectangle 14">
            <a:extLst>
              <a:ext uri="{FF2B5EF4-FFF2-40B4-BE49-F238E27FC236}">
                <a16:creationId xmlns:a16="http://schemas.microsoft.com/office/drawing/2014/main" id="{0275F21F-0977-4B09-8C08-830C428DC971}"/>
              </a:ext>
            </a:extLst>
          </p:cNvPr>
          <p:cNvSpPr>
            <a:spLocks noChangeArrowheads="1"/>
          </p:cNvSpPr>
          <p:nvPr/>
        </p:nvSpPr>
        <p:spPr bwMode="auto">
          <a:xfrm>
            <a:off x="339439" y="2509543"/>
            <a:ext cx="22452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128"/>
              </a:defRPr>
            </a:lvl1pPr>
            <a:lvl2pPr marL="27940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11113" lvl="1" algn="ctr">
              <a:spcBef>
                <a:spcPct val="20000"/>
              </a:spcBef>
              <a:buClr>
                <a:srgbClr val="800000"/>
              </a:buClr>
            </a:pPr>
            <a:r>
              <a:rPr lang="en-US" altLang="en-US" sz="1400" b="1" dirty="0">
                <a:latin typeface="+mj-lt"/>
                <a:ea typeface="Calibri" charset="0"/>
                <a:cs typeface="Calibri" charset="0"/>
              </a:rPr>
              <a:t>Proprietary Lab Items (Reagents and Consumables)</a:t>
            </a:r>
          </a:p>
        </p:txBody>
      </p:sp>
      <p:sp>
        <p:nvSpPr>
          <p:cNvPr id="52" name="Content Placeholder 13">
            <a:extLst>
              <a:ext uri="{FF2B5EF4-FFF2-40B4-BE49-F238E27FC236}">
                <a16:creationId xmlns:a16="http://schemas.microsoft.com/office/drawing/2014/main" id="{CA5B46A3-D8C3-4F04-A2A7-ED6F56CC6C75}"/>
              </a:ext>
            </a:extLst>
          </p:cNvPr>
          <p:cNvSpPr txBox="1">
            <a:spLocks/>
          </p:cNvSpPr>
          <p:nvPr/>
        </p:nvSpPr>
        <p:spPr bwMode="auto">
          <a:xfrm>
            <a:off x="460100" y="3498557"/>
            <a:ext cx="1952007" cy="20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spcBef>
                <a:spcPts val="185"/>
              </a:spcBef>
              <a:spcAft>
                <a:spcPts val="185"/>
              </a:spcAft>
              <a:buClr>
                <a:srgbClr val="284A8C"/>
              </a:buClr>
            </a:pPr>
            <a:r>
              <a:rPr lang="it-IT" altLang="en-US" sz="1200" dirty="0">
                <a:latin typeface="+mj-lt"/>
                <a:ea typeface="Calibri" charset="0"/>
                <a:cs typeface="Calibri" charset="0"/>
              </a:rPr>
              <a:t>Test </a:t>
            </a:r>
            <a:r>
              <a:rPr lang="it-IT" altLang="en-US" sz="1200" dirty="0" err="1">
                <a:latin typeface="+mj-lt"/>
                <a:ea typeface="Calibri" charset="0"/>
                <a:cs typeface="Calibri" charset="0"/>
              </a:rPr>
              <a:t>Reagents</a:t>
            </a:r>
            <a:r>
              <a:rPr lang="it-IT" altLang="en-US" sz="1200" dirty="0">
                <a:latin typeface="+mj-lt"/>
                <a:ea typeface="Calibri" charset="0"/>
                <a:cs typeface="Calibri" charset="0"/>
              </a:rPr>
              <a:t> + </a:t>
            </a:r>
            <a:r>
              <a:rPr lang="en-US" sz="1200" dirty="0">
                <a:latin typeface="+mj-lt"/>
                <a:ea typeface="Calibri" charset="0"/>
                <a:cs typeface="Calibri" charset="0"/>
              </a:rPr>
              <a:t>any controls/calibrators</a:t>
            </a:r>
            <a:endParaRPr lang="en-US" altLang="ja-JP" sz="1200" dirty="0">
              <a:latin typeface="+mj-lt"/>
              <a:ea typeface="Calibri" charset="0"/>
              <a:cs typeface="Calibri" charset="0"/>
            </a:endParaRPr>
          </a:p>
        </p:txBody>
      </p:sp>
      <p:grpSp>
        <p:nvGrpSpPr>
          <p:cNvPr id="59" name="Group 19">
            <a:extLst>
              <a:ext uri="{FF2B5EF4-FFF2-40B4-BE49-F238E27FC236}">
                <a16:creationId xmlns:a16="http://schemas.microsoft.com/office/drawing/2014/main" id="{9AED79FB-9423-4E76-8F5C-66129933BC9E}"/>
              </a:ext>
            </a:extLst>
          </p:cNvPr>
          <p:cNvGrpSpPr>
            <a:grpSpLocks noChangeAspect="1"/>
          </p:cNvGrpSpPr>
          <p:nvPr/>
        </p:nvGrpSpPr>
        <p:grpSpPr bwMode="auto">
          <a:xfrm>
            <a:off x="379276" y="1424088"/>
            <a:ext cx="334647" cy="330914"/>
            <a:chOff x="0" y="0"/>
            <a:chExt cx="346388" cy="333519"/>
          </a:xfrm>
        </p:grpSpPr>
        <p:sp>
          <p:nvSpPr>
            <p:cNvPr id="62" name="Oval 20">
              <a:extLst>
                <a:ext uri="{FF2B5EF4-FFF2-40B4-BE49-F238E27FC236}">
                  <a16:creationId xmlns:a16="http://schemas.microsoft.com/office/drawing/2014/main" id="{108D56D2-2B4F-462B-A88F-F2446BFF912B}"/>
                </a:ext>
              </a:extLst>
            </p:cNvPr>
            <p:cNvSpPr>
              <a:spLocks noChangeArrowheads="1"/>
            </p:cNvSpPr>
            <p:nvPr/>
          </p:nvSpPr>
          <p:spPr bwMode="auto">
            <a:xfrm>
              <a:off x="0" y="0"/>
              <a:ext cx="346388" cy="333519"/>
            </a:xfrm>
            <a:prstGeom prst="ellipse">
              <a:avLst/>
            </a:prstGeom>
            <a:solidFill>
              <a:srgbClr val="A6A6A6"/>
            </a:solidFill>
            <a:ln w="9525">
              <a:solidFill>
                <a:srgbClr val="EEECE1"/>
              </a:solidFill>
              <a:round/>
              <a:headEnd/>
              <a:tailEnd/>
            </a:ln>
          </p:spPr>
          <p:txBody>
            <a:bodyPr anchor="b"/>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endParaRPr lang="en-US" altLang="en-US" sz="1108">
                <a:latin typeface="+mj-lt"/>
              </a:endParaRPr>
            </a:p>
          </p:txBody>
        </p:sp>
        <p:sp>
          <p:nvSpPr>
            <p:cNvPr id="63" name="Rectangle 22">
              <a:extLst>
                <a:ext uri="{FF2B5EF4-FFF2-40B4-BE49-F238E27FC236}">
                  <a16:creationId xmlns:a16="http://schemas.microsoft.com/office/drawing/2014/main" id="{1B1A070A-2020-434D-B60A-0173FA3B4533}"/>
                </a:ext>
              </a:extLst>
            </p:cNvPr>
            <p:cNvSpPr>
              <a:spLocks noChangeArrowheads="1"/>
            </p:cNvSpPr>
            <p:nvPr/>
          </p:nvSpPr>
          <p:spPr bwMode="auto">
            <a:xfrm>
              <a:off x="17319" y="16676"/>
              <a:ext cx="311749" cy="2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108" dirty="0">
                  <a:latin typeface="+mj-lt"/>
                </a:rPr>
                <a:t>1</a:t>
              </a:r>
            </a:p>
          </p:txBody>
        </p:sp>
      </p:grpSp>
      <p:sp>
        <p:nvSpPr>
          <p:cNvPr id="64" name="Rectangle 14">
            <a:extLst>
              <a:ext uri="{FF2B5EF4-FFF2-40B4-BE49-F238E27FC236}">
                <a16:creationId xmlns:a16="http://schemas.microsoft.com/office/drawing/2014/main" id="{FA9B946C-3CFC-4C58-AE54-803D8E8972F4}"/>
              </a:ext>
            </a:extLst>
          </p:cNvPr>
          <p:cNvSpPr>
            <a:spLocks noChangeArrowheads="1"/>
          </p:cNvSpPr>
          <p:nvPr/>
        </p:nvSpPr>
        <p:spPr bwMode="auto">
          <a:xfrm>
            <a:off x="423539" y="5257636"/>
            <a:ext cx="19640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charset="0"/>
                <a:ea typeface="ＭＳ Ｐゴシック" charset="-128"/>
              </a:defRPr>
            </a:lvl1pPr>
            <a:lvl2pPr marL="442913" indent="-163513"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lvl="1">
              <a:spcBef>
                <a:spcPct val="20000"/>
              </a:spcBef>
              <a:buClr>
                <a:srgbClr val="800000"/>
              </a:buClr>
              <a:buSzPct val="80000"/>
              <a:buFont typeface="Wingdings" charset="2"/>
              <a:buChar char="§"/>
            </a:pPr>
            <a:r>
              <a:rPr lang="en-US" altLang="en-US" sz="1200" dirty="0">
                <a:latin typeface="+mj-lt"/>
                <a:ea typeface="Calibri" charset="0"/>
                <a:cs typeface="Calibri" charset="0"/>
              </a:rPr>
              <a:t>Abbott</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Cepheid</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Hologic</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Qiagen</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Roche</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Other</a:t>
            </a:r>
          </a:p>
        </p:txBody>
      </p:sp>
      <p:sp>
        <p:nvSpPr>
          <p:cNvPr id="65" name="Rounded Rectangle 12">
            <a:extLst>
              <a:ext uri="{FF2B5EF4-FFF2-40B4-BE49-F238E27FC236}">
                <a16:creationId xmlns:a16="http://schemas.microsoft.com/office/drawing/2014/main" id="{DD8A00CE-89EA-4663-B352-FAC73B47FD27}"/>
              </a:ext>
            </a:extLst>
          </p:cNvPr>
          <p:cNvSpPr/>
          <p:nvPr/>
        </p:nvSpPr>
        <p:spPr bwMode="auto">
          <a:xfrm>
            <a:off x="2651199" y="1440489"/>
            <a:ext cx="2025977" cy="5264356"/>
          </a:xfrm>
          <a:prstGeom prst="roundRect">
            <a:avLst/>
          </a:prstGeom>
          <a:solidFill>
            <a:schemeClr val="accent2">
              <a:lumMod val="40000"/>
              <a:lumOff val="60000"/>
              <a:alpha val="45000"/>
            </a:schemeClr>
          </a:solidFill>
          <a:ln w="9525" cap="flat" cmpd="sng" algn="ctr">
            <a:noFill/>
            <a:prstDash val="solid"/>
            <a:round/>
            <a:headEnd type="none" w="med" len="med"/>
            <a:tailEnd type="none" w="med" len="med"/>
          </a:ln>
          <a:effectLst/>
        </p:spPr>
        <p:txBody>
          <a:bodyPr wrap="none" anchor="ctr"/>
          <a:lstStyle/>
          <a:p>
            <a:pPr algn="ctr">
              <a:defRPr/>
            </a:pPr>
            <a:endParaRPr lang="en-US" sz="1662">
              <a:solidFill>
                <a:schemeClr val="tx1"/>
              </a:solidFill>
              <a:latin typeface="Calibri" pitchFamily="34" charset="0"/>
              <a:cs typeface="Arial" charset="0"/>
            </a:endParaRPr>
          </a:p>
        </p:txBody>
      </p:sp>
      <p:sp>
        <p:nvSpPr>
          <p:cNvPr id="66" name="Content Placeholder 13">
            <a:extLst>
              <a:ext uri="{FF2B5EF4-FFF2-40B4-BE49-F238E27FC236}">
                <a16:creationId xmlns:a16="http://schemas.microsoft.com/office/drawing/2014/main" id="{D7221F22-A2F2-4F72-9C94-1E3D711169BD}"/>
              </a:ext>
            </a:extLst>
          </p:cNvPr>
          <p:cNvSpPr txBox="1">
            <a:spLocks/>
          </p:cNvSpPr>
          <p:nvPr/>
        </p:nvSpPr>
        <p:spPr bwMode="auto">
          <a:xfrm>
            <a:off x="2655115" y="3498557"/>
            <a:ext cx="1916109" cy="2230371"/>
          </a:xfrm>
          <a:prstGeom prst="rect">
            <a:avLst/>
          </a:prstGeom>
          <a:noFill/>
          <a:ln w="9525">
            <a:noFill/>
            <a:miter lim="800000"/>
            <a:headEnd/>
            <a:tailEnd/>
          </a:ln>
        </p:spPr>
        <p:txBody>
          <a:bodyPr/>
          <a:lstStyle/>
          <a:p>
            <a:pPr eaLnBrk="0" hangingPunct="0">
              <a:spcBef>
                <a:spcPts val="185"/>
              </a:spcBef>
              <a:spcAft>
                <a:spcPts val="185"/>
              </a:spcAft>
              <a:buClr>
                <a:srgbClr val="284A8C"/>
              </a:buClr>
              <a:defRPr/>
            </a:pPr>
            <a:r>
              <a:rPr lang="en-US" sz="1200" kern="0" dirty="0">
                <a:solidFill>
                  <a:schemeClr val="tx1"/>
                </a:solidFill>
                <a:latin typeface="+mj-lt"/>
                <a:ea typeface="Calibri" charset="0"/>
                <a:cs typeface="Calibri" charset="0"/>
              </a:rPr>
              <a:t>Non-proprietary (generic) laboratory consumables such as:</a:t>
            </a:r>
          </a:p>
          <a:p>
            <a:pPr eaLnBrk="0" hangingPunct="0">
              <a:spcBef>
                <a:spcPts val="185"/>
              </a:spcBef>
              <a:spcAft>
                <a:spcPts val="185"/>
              </a:spcAft>
              <a:buClr>
                <a:srgbClr val="284A8C"/>
              </a:buClr>
              <a:defRPr/>
            </a:pPr>
            <a:r>
              <a:rPr lang="en-US" sz="1200" kern="0" dirty="0">
                <a:solidFill>
                  <a:schemeClr val="tx1"/>
                </a:solidFill>
                <a:latin typeface="+mj-lt"/>
                <a:ea typeface="Calibri" charset="0"/>
                <a:cs typeface="Calibri" charset="0"/>
              </a:rPr>
              <a:t>Gloves, pipette tips, lab gowns, etc. (50+ items used per test)</a:t>
            </a:r>
          </a:p>
          <a:p>
            <a:pPr eaLnBrk="0" hangingPunct="0">
              <a:spcBef>
                <a:spcPts val="185"/>
              </a:spcBef>
              <a:spcAft>
                <a:spcPts val="185"/>
              </a:spcAft>
              <a:buClr>
                <a:srgbClr val="284A8C"/>
              </a:buClr>
              <a:defRPr/>
            </a:pPr>
            <a:r>
              <a:rPr lang="en-US" sz="1000" i="1" kern="0" dirty="0">
                <a:solidFill>
                  <a:schemeClr val="tx1"/>
                </a:solidFill>
                <a:latin typeface="+mj-lt"/>
                <a:ea typeface="Calibri" charset="0"/>
                <a:cs typeface="Calibri" charset="0"/>
              </a:rPr>
              <a:t>*Non- specific to HPV NAT testing</a:t>
            </a:r>
          </a:p>
          <a:p>
            <a:pPr eaLnBrk="0" hangingPunct="0">
              <a:spcBef>
                <a:spcPts val="185"/>
              </a:spcBef>
              <a:spcAft>
                <a:spcPts val="185"/>
              </a:spcAft>
              <a:buClr>
                <a:srgbClr val="284A8C"/>
              </a:buClr>
              <a:defRPr/>
            </a:pPr>
            <a:endParaRPr lang="en-US" sz="1200" kern="0" dirty="0">
              <a:solidFill>
                <a:schemeClr val="tx1"/>
              </a:solidFill>
              <a:latin typeface="+mj-lt"/>
              <a:ea typeface="Calibri" charset="0"/>
              <a:cs typeface="Calibri" charset="0"/>
            </a:endParaRPr>
          </a:p>
        </p:txBody>
      </p:sp>
      <p:sp>
        <p:nvSpPr>
          <p:cNvPr id="67" name="Rounded Rectangle 10">
            <a:extLst>
              <a:ext uri="{FF2B5EF4-FFF2-40B4-BE49-F238E27FC236}">
                <a16:creationId xmlns:a16="http://schemas.microsoft.com/office/drawing/2014/main" id="{566EAD8A-3655-47DD-AAF4-EFCC230539D0}"/>
              </a:ext>
            </a:extLst>
          </p:cNvPr>
          <p:cNvSpPr/>
          <p:nvPr/>
        </p:nvSpPr>
        <p:spPr bwMode="auto">
          <a:xfrm>
            <a:off x="2962118" y="1700405"/>
            <a:ext cx="1353340" cy="747320"/>
          </a:xfrm>
          <a:prstGeom prst="roundRect">
            <a:avLst>
              <a:gd name="adj" fmla="val 10000"/>
            </a:avLst>
          </a:prstGeom>
          <a:blipFill rotWithShape="0">
            <a:blip r:embed="rId4"/>
            <a:stretch>
              <a:fillRect/>
            </a:stretch>
          </a:blipFill>
        </p:spPr>
        <p:style>
          <a:lnRef idx="0">
            <a:schemeClr val="lt1">
              <a:hueOff val="0"/>
              <a:satOff val="0"/>
              <a:lumOff val="0"/>
              <a:alphaOff val="0"/>
            </a:schemeClr>
          </a:lnRef>
          <a:fillRef idx="1">
            <a:scrgbClr r="0" g="0" b="0"/>
          </a:fillRef>
          <a:effectRef idx="3">
            <a:schemeClr val="accent5">
              <a:tint val="50000"/>
              <a:hueOff val="-6490940"/>
              <a:satOff val="-13895"/>
              <a:lumOff val="-7507"/>
              <a:alphaOff val="0"/>
            </a:schemeClr>
          </a:effectRef>
          <a:fontRef idx="minor">
            <a:schemeClr val="lt1">
              <a:hueOff val="0"/>
              <a:satOff val="0"/>
              <a:lumOff val="0"/>
              <a:alphaOff val="0"/>
            </a:schemeClr>
          </a:fontRef>
        </p:style>
        <p:txBody>
          <a:bodyPr/>
          <a:lstStyle/>
          <a:p>
            <a:endParaRPr lang="en-US"/>
          </a:p>
        </p:txBody>
      </p:sp>
      <p:sp>
        <p:nvSpPr>
          <p:cNvPr id="68" name="Rectangle 15">
            <a:extLst>
              <a:ext uri="{FF2B5EF4-FFF2-40B4-BE49-F238E27FC236}">
                <a16:creationId xmlns:a16="http://schemas.microsoft.com/office/drawing/2014/main" id="{AE533CF6-F541-4B8A-8EA4-2EDAC70CD8B3}"/>
              </a:ext>
            </a:extLst>
          </p:cNvPr>
          <p:cNvSpPr>
            <a:spLocks noChangeArrowheads="1"/>
          </p:cNvSpPr>
          <p:nvPr/>
        </p:nvSpPr>
        <p:spPr bwMode="auto">
          <a:xfrm>
            <a:off x="2568322" y="2489735"/>
            <a:ext cx="21230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128"/>
              </a:defRPr>
            </a:lvl1pPr>
            <a:lvl2pPr marL="27940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11113" lvl="1" algn="ctr">
              <a:spcBef>
                <a:spcPct val="20000"/>
              </a:spcBef>
              <a:buClr>
                <a:srgbClr val="800000"/>
              </a:buClr>
            </a:pPr>
            <a:r>
              <a:rPr lang="en-US" altLang="en-US" sz="1400" b="1" dirty="0">
                <a:latin typeface="+mj-lt"/>
                <a:ea typeface="Calibri" charset="0"/>
                <a:cs typeface="Calibri" charset="0"/>
              </a:rPr>
              <a:t>Non-Proprietary Lab Items</a:t>
            </a:r>
          </a:p>
        </p:txBody>
      </p:sp>
      <p:grpSp>
        <p:nvGrpSpPr>
          <p:cNvPr id="69" name="Group 24">
            <a:extLst>
              <a:ext uri="{FF2B5EF4-FFF2-40B4-BE49-F238E27FC236}">
                <a16:creationId xmlns:a16="http://schemas.microsoft.com/office/drawing/2014/main" id="{8656859D-8052-4594-9ADB-D5A0A52B2F02}"/>
              </a:ext>
            </a:extLst>
          </p:cNvPr>
          <p:cNvGrpSpPr>
            <a:grpSpLocks noChangeAspect="1"/>
          </p:cNvGrpSpPr>
          <p:nvPr/>
        </p:nvGrpSpPr>
        <p:grpSpPr bwMode="auto">
          <a:xfrm>
            <a:off x="2584647" y="1386868"/>
            <a:ext cx="316446" cy="336222"/>
            <a:chOff x="0" y="0"/>
            <a:chExt cx="346388" cy="333519"/>
          </a:xfrm>
        </p:grpSpPr>
        <p:sp>
          <p:nvSpPr>
            <p:cNvPr id="70" name="Oval 25">
              <a:extLst>
                <a:ext uri="{FF2B5EF4-FFF2-40B4-BE49-F238E27FC236}">
                  <a16:creationId xmlns:a16="http://schemas.microsoft.com/office/drawing/2014/main" id="{6E6F807D-611D-4C49-8C7F-CE9447BA4C23}"/>
                </a:ext>
              </a:extLst>
            </p:cNvPr>
            <p:cNvSpPr>
              <a:spLocks noChangeArrowheads="1"/>
            </p:cNvSpPr>
            <p:nvPr/>
          </p:nvSpPr>
          <p:spPr bwMode="auto">
            <a:xfrm>
              <a:off x="0" y="0"/>
              <a:ext cx="346388" cy="333519"/>
            </a:xfrm>
            <a:prstGeom prst="ellipse">
              <a:avLst/>
            </a:prstGeom>
            <a:solidFill>
              <a:srgbClr val="A6A6A6"/>
            </a:solidFill>
            <a:ln w="9525">
              <a:solidFill>
                <a:srgbClr val="EEECE1"/>
              </a:solidFill>
              <a:round/>
              <a:headEnd/>
              <a:tailEnd/>
            </a:ln>
          </p:spPr>
          <p:txBody>
            <a:bodyPr anchor="b"/>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endParaRPr lang="en-US" altLang="en-US" sz="1108">
                <a:latin typeface="+mj-lt"/>
              </a:endParaRPr>
            </a:p>
          </p:txBody>
        </p:sp>
        <p:sp>
          <p:nvSpPr>
            <p:cNvPr id="71" name="Rectangle 26">
              <a:extLst>
                <a:ext uri="{FF2B5EF4-FFF2-40B4-BE49-F238E27FC236}">
                  <a16:creationId xmlns:a16="http://schemas.microsoft.com/office/drawing/2014/main" id="{1306CF41-5078-44F2-A3AC-00C6A441979E}"/>
                </a:ext>
              </a:extLst>
            </p:cNvPr>
            <p:cNvSpPr>
              <a:spLocks noChangeArrowheads="1"/>
            </p:cNvSpPr>
            <p:nvPr/>
          </p:nvSpPr>
          <p:spPr bwMode="auto">
            <a:xfrm>
              <a:off x="17319" y="16676"/>
              <a:ext cx="311749" cy="26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108">
                  <a:latin typeface="+mj-lt"/>
                </a:rPr>
                <a:t>2</a:t>
              </a:r>
            </a:p>
          </p:txBody>
        </p:sp>
      </p:grpSp>
      <p:sp>
        <p:nvSpPr>
          <p:cNvPr id="72" name="Rectangle 14">
            <a:extLst>
              <a:ext uri="{FF2B5EF4-FFF2-40B4-BE49-F238E27FC236}">
                <a16:creationId xmlns:a16="http://schemas.microsoft.com/office/drawing/2014/main" id="{5307D5B8-5EB2-4287-B7C6-D0B6D1D60D9A}"/>
              </a:ext>
            </a:extLst>
          </p:cNvPr>
          <p:cNvSpPr>
            <a:spLocks noChangeArrowheads="1"/>
          </p:cNvSpPr>
          <p:nvPr/>
        </p:nvSpPr>
        <p:spPr bwMode="auto">
          <a:xfrm>
            <a:off x="2680083" y="5348761"/>
            <a:ext cx="1857235"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charset="0"/>
                <a:ea typeface="ＭＳ Ｐゴシック" charset="-128"/>
              </a:defRPr>
            </a:lvl1pPr>
            <a:lvl2pPr marL="442913" indent="-163513"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lvl="1">
              <a:spcBef>
                <a:spcPct val="20000"/>
              </a:spcBef>
              <a:buClr>
                <a:srgbClr val="800000"/>
              </a:buClr>
              <a:buSzPct val="80000"/>
              <a:buFont typeface="Wingdings" charset="2"/>
              <a:buChar char="§"/>
            </a:pPr>
            <a:r>
              <a:rPr lang="en-US" altLang="en-US" sz="1200" dirty="0">
                <a:latin typeface="+mj-lt"/>
                <a:ea typeface="Calibri" charset="0"/>
                <a:cs typeface="Calibri" charset="0"/>
              </a:rPr>
              <a:t>Abbott</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LASEC </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Roche</a:t>
            </a:r>
          </a:p>
          <a:p>
            <a:pPr lvl="1">
              <a:spcBef>
                <a:spcPct val="20000"/>
              </a:spcBef>
              <a:buClr>
                <a:srgbClr val="800000"/>
              </a:buClr>
              <a:buSzPct val="80000"/>
              <a:buFont typeface="Wingdings" charset="2"/>
              <a:buChar char="§"/>
            </a:pPr>
            <a:r>
              <a:rPr lang="en-US" altLang="en-US" sz="1200" dirty="0">
                <a:latin typeface="+mj-lt"/>
                <a:ea typeface="Calibri" charset="0"/>
                <a:cs typeface="Calibri" charset="0"/>
              </a:rPr>
              <a:t>Other</a:t>
            </a:r>
          </a:p>
          <a:p>
            <a:pPr lvl="1">
              <a:spcBef>
                <a:spcPct val="20000"/>
              </a:spcBef>
              <a:buClr>
                <a:srgbClr val="800000"/>
              </a:buClr>
              <a:buSzPct val="80000"/>
              <a:buFont typeface="Wingdings" charset="2"/>
              <a:buChar char="§"/>
            </a:pPr>
            <a:endParaRPr lang="en-US" altLang="en-US" sz="1200" dirty="0">
              <a:latin typeface="+mj-lt"/>
              <a:ea typeface="Calibri" charset="0"/>
              <a:cs typeface="Calibri" charset="0"/>
            </a:endParaRPr>
          </a:p>
        </p:txBody>
      </p:sp>
      <p:sp>
        <p:nvSpPr>
          <p:cNvPr id="73" name="Rounded Rectangle 35">
            <a:extLst>
              <a:ext uri="{FF2B5EF4-FFF2-40B4-BE49-F238E27FC236}">
                <a16:creationId xmlns:a16="http://schemas.microsoft.com/office/drawing/2014/main" id="{8099EF02-3789-4D48-9135-329CF1BA1BD1}"/>
              </a:ext>
            </a:extLst>
          </p:cNvPr>
          <p:cNvSpPr/>
          <p:nvPr/>
        </p:nvSpPr>
        <p:spPr bwMode="auto">
          <a:xfrm>
            <a:off x="4836805" y="1453021"/>
            <a:ext cx="2037333" cy="5269055"/>
          </a:xfrm>
          <a:prstGeom prst="roundRect">
            <a:avLst/>
          </a:prstGeom>
          <a:solidFill>
            <a:schemeClr val="accent5">
              <a:lumMod val="40000"/>
              <a:lumOff val="60000"/>
              <a:alpha val="45000"/>
            </a:schemeClr>
          </a:solidFill>
          <a:ln w="9525" cap="flat" cmpd="sng" algn="ctr">
            <a:noFill/>
            <a:prstDash val="solid"/>
            <a:round/>
            <a:headEnd type="none" w="med" len="med"/>
            <a:tailEnd type="none" w="med" len="med"/>
          </a:ln>
          <a:effectLst/>
        </p:spPr>
        <p:txBody>
          <a:bodyPr wrap="none" anchor="ctr"/>
          <a:lstStyle/>
          <a:p>
            <a:pPr algn="ctr">
              <a:defRPr/>
            </a:pPr>
            <a:endParaRPr lang="en-US" sz="1662">
              <a:solidFill>
                <a:schemeClr val="tx1"/>
              </a:solidFill>
              <a:latin typeface="Calibri" pitchFamily="34" charset="0"/>
              <a:cs typeface="Arial" charset="0"/>
            </a:endParaRPr>
          </a:p>
        </p:txBody>
      </p:sp>
      <p:sp>
        <p:nvSpPr>
          <p:cNvPr id="74" name="Rectangle 16">
            <a:extLst>
              <a:ext uri="{FF2B5EF4-FFF2-40B4-BE49-F238E27FC236}">
                <a16:creationId xmlns:a16="http://schemas.microsoft.com/office/drawing/2014/main" id="{B2A0AC08-DDCE-449B-AB1E-5DA03D5E7639}"/>
              </a:ext>
            </a:extLst>
          </p:cNvPr>
          <p:cNvSpPr>
            <a:spLocks noChangeArrowheads="1"/>
          </p:cNvSpPr>
          <p:nvPr/>
        </p:nvSpPr>
        <p:spPr bwMode="auto">
          <a:xfrm>
            <a:off x="4799734" y="2503204"/>
            <a:ext cx="2007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128"/>
              </a:defRPr>
            </a:lvl1pPr>
            <a:lvl2pPr marL="27940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11113" lvl="1" algn="ctr">
              <a:spcBef>
                <a:spcPct val="20000"/>
              </a:spcBef>
              <a:buClr>
                <a:srgbClr val="800000"/>
              </a:buClr>
            </a:pPr>
            <a:r>
              <a:rPr lang="en-US" altLang="en-US" sz="1400" b="1" dirty="0">
                <a:latin typeface="+mj-lt"/>
                <a:ea typeface="Calibri" charset="0"/>
                <a:cs typeface="Calibri" charset="0"/>
              </a:rPr>
              <a:t>Sample Collection Device</a:t>
            </a:r>
          </a:p>
        </p:txBody>
      </p:sp>
      <p:grpSp>
        <p:nvGrpSpPr>
          <p:cNvPr id="75" name="Group 27">
            <a:extLst>
              <a:ext uri="{FF2B5EF4-FFF2-40B4-BE49-F238E27FC236}">
                <a16:creationId xmlns:a16="http://schemas.microsoft.com/office/drawing/2014/main" id="{895B4A30-BC47-4A94-BDEF-6D6152AAD0A5}"/>
              </a:ext>
            </a:extLst>
          </p:cNvPr>
          <p:cNvGrpSpPr>
            <a:grpSpLocks noChangeAspect="1"/>
          </p:cNvGrpSpPr>
          <p:nvPr/>
        </p:nvGrpSpPr>
        <p:grpSpPr bwMode="auto">
          <a:xfrm>
            <a:off x="4670228" y="1399352"/>
            <a:ext cx="319274" cy="336522"/>
            <a:chOff x="0" y="0"/>
            <a:chExt cx="346388" cy="333519"/>
          </a:xfrm>
        </p:grpSpPr>
        <p:sp>
          <p:nvSpPr>
            <p:cNvPr id="76" name="Oval 28">
              <a:extLst>
                <a:ext uri="{FF2B5EF4-FFF2-40B4-BE49-F238E27FC236}">
                  <a16:creationId xmlns:a16="http://schemas.microsoft.com/office/drawing/2014/main" id="{F620ACF8-43B1-4744-AA1E-863D0EBE0327}"/>
                </a:ext>
              </a:extLst>
            </p:cNvPr>
            <p:cNvSpPr>
              <a:spLocks noChangeArrowheads="1"/>
            </p:cNvSpPr>
            <p:nvPr/>
          </p:nvSpPr>
          <p:spPr bwMode="auto">
            <a:xfrm>
              <a:off x="0" y="0"/>
              <a:ext cx="346388" cy="333519"/>
            </a:xfrm>
            <a:prstGeom prst="ellipse">
              <a:avLst/>
            </a:prstGeom>
            <a:solidFill>
              <a:srgbClr val="A6A6A6"/>
            </a:solidFill>
            <a:ln w="9525">
              <a:solidFill>
                <a:srgbClr val="EEECE1"/>
              </a:solidFill>
              <a:round/>
              <a:headEnd/>
              <a:tailEnd/>
            </a:ln>
          </p:spPr>
          <p:txBody>
            <a:bodyPr anchor="b"/>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endParaRPr lang="en-US" altLang="en-US" sz="1108">
                <a:latin typeface="+mj-lt"/>
              </a:endParaRPr>
            </a:p>
          </p:txBody>
        </p:sp>
        <p:sp>
          <p:nvSpPr>
            <p:cNvPr id="77" name="Rectangle 29">
              <a:extLst>
                <a:ext uri="{FF2B5EF4-FFF2-40B4-BE49-F238E27FC236}">
                  <a16:creationId xmlns:a16="http://schemas.microsoft.com/office/drawing/2014/main" id="{945EB988-54AC-45C5-9AA2-33A0D58E6538}"/>
                </a:ext>
              </a:extLst>
            </p:cNvPr>
            <p:cNvSpPr>
              <a:spLocks noChangeArrowheads="1"/>
            </p:cNvSpPr>
            <p:nvPr/>
          </p:nvSpPr>
          <p:spPr bwMode="auto">
            <a:xfrm>
              <a:off x="17319" y="16676"/>
              <a:ext cx="311749" cy="2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108">
                  <a:latin typeface="+mj-lt"/>
                </a:rPr>
                <a:t>3</a:t>
              </a:r>
            </a:p>
          </p:txBody>
        </p:sp>
      </p:grpSp>
      <p:sp>
        <p:nvSpPr>
          <p:cNvPr id="78" name="Rectangle 14">
            <a:extLst>
              <a:ext uri="{FF2B5EF4-FFF2-40B4-BE49-F238E27FC236}">
                <a16:creationId xmlns:a16="http://schemas.microsoft.com/office/drawing/2014/main" id="{A13EAA7A-61DC-4574-AC45-1D4BBD5AD540}"/>
              </a:ext>
            </a:extLst>
          </p:cNvPr>
          <p:cNvSpPr>
            <a:spLocks noChangeArrowheads="1"/>
          </p:cNvSpPr>
          <p:nvPr/>
        </p:nvSpPr>
        <p:spPr bwMode="auto">
          <a:xfrm>
            <a:off x="4589058" y="5324047"/>
            <a:ext cx="1635349" cy="1163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57914" lvl="1" eaLnBrk="0" hangingPunct="0">
              <a:spcBef>
                <a:spcPct val="20000"/>
              </a:spcBef>
              <a:buClr>
                <a:srgbClr val="800000"/>
              </a:buClr>
              <a:buSzPct val="80000"/>
              <a:defRPr/>
            </a:pPr>
            <a:r>
              <a:rPr lang="en-US" sz="1200" i="1" dirty="0">
                <a:solidFill>
                  <a:schemeClr val="tx1"/>
                </a:solidFill>
                <a:latin typeface="+mj-lt"/>
                <a:ea typeface="Calibri" charset="0"/>
                <a:cs typeface="Calibri" charset="0"/>
              </a:rPr>
              <a:t>Proprietary</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Abbott</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Hologic</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Qiagen</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Roche</a:t>
            </a:r>
          </a:p>
        </p:txBody>
      </p:sp>
      <p:sp>
        <p:nvSpPr>
          <p:cNvPr id="79" name="Rounded Rectangle 47">
            <a:extLst>
              <a:ext uri="{FF2B5EF4-FFF2-40B4-BE49-F238E27FC236}">
                <a16:creationId xmlns:a16="http://schemas.microsoft.com/office/drawing/2014/main" id="{8C765995-7785-47D1-B3A9-F1C102686708}"/>
              </a:ext>
            </a:extLst>
          </p:cNvPr>
          <p:cNvSpPr/>
          <p:nvPr/>
        </p:nvSpPr>
        <p:spPr bwMode="auto">
          <a:xfrm>
            <a:off x="6947414" y="1453021"/>
            <a:ext cx="2037333" cy="5269055"/>
          </a:xfrm>
          <a:prstGeom prst="roundRect">
            <a:avLst/>
          </a:prstGeom>
          <a:solidFill>
            <a:schemeClr val="accent6">
              <a:lumMod val="40000"/>
              <a:lumOff val="60000"/>
              <a:alpha val="45000"/>
            </a:schemeClr>
          </a:solidFill>
          <a:ln w="9525" cap="flat" cmpd="sng" algn="ctr">
            <a:noFill/>
            <a:prstDash val="solid"/>
            <a:round/>
            <a:headEnd type="none" w="med" len="med"/>
            <a:tailEnd type="none" w="med" len="med"/>
          </a:ln>
          <a:effectLst/>
        </p:spPr>
        <p:txBody>
          <a:bodyPr wrap="none" anchor="ctr"/>
          <a:lstStyle/>
          <a:p>
            <a:pPr algn="ctr">
              <a:defRPr/>
            </a:pPr>
            <a:endParaRPr lang="en-US" sz="1662">
              <a:solidFill>
                <a:schemeClr val="tx1"/>
              </a:solidFill>
              <a:latin typeface="Calibri" pitchFamily="34" charset="0"/>
              <a:cs typeface="Arial" charset="0"/>
            </a:endParaRPr>
          </a:p>
        </p:txBody>
      </p:sp>
      <p:sp>
        <p:nvSpPr>
          <p:cNvPr id="80" name="Rectangle 16">
            <a:extLst>
              <a:ext uri="{FF2B5EF4-FFF2-40B4-BE49-F238E27FC236}">
                <a16:creationId xmlns:a16="http://schemas.microsoft.com/office/drawing/2014/main" id="{D2BFDB13-7A1A-4550-9A91-D55757DA1BFE}"/>
              </a:ext>
            </a:extLst>
          </p:cNvPr>
          <p:cNvSpPr>
            <a:spLocks noChangeArrowheads="1"/>
          </p:cNvSpPr>
          <p:nvPr/>
        </p:nvSpPr>
        <p:spPr bwMode="auto">
          <a:xfrm>
            <a:off x="6846246" y="2503204"/>
            <a:ext cx="2133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128"/>
              </a:defRPr>
            </a:lvl1pPr>
            <a:lvl2pPr marL="27940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lvl="1" algn="ctr">
              <a:spcBef>
                <a:spcPct val="20000"/>
              </a:spcBef>
              <a:buClr>
                <a:srgbClr val="800000"/>
              </a:buClr>
            </a:pPr>
            <a:r>
              <a:rPr lang="en-US" altLang="en-US" sz="1400" b="1" dirty="0">
                <a:latin typeface="+mj-lt"/>
                <a:ea typeface="Calibri" charset="0"/>
                <a:cs typeface="Calibri" charset="0"/>
              </a:rPr>
              <a:t>Sample Collection Medium</a:t>
            </a:r>
          </a:p>
        </p:txBody>
      </p:sp>
      <p:sp>
        <p:nvSpPr>
          <p:cNvPr id="81" name="Content Placeholder 13">
            <a:extLst>
              <a:ext uri="{FF2B5EF4-FFF2-40B4-BE49-F238E27FC236}">
                <a16:creationId xmlns:a16="http://schemas.microsoft.com/office/drawing/2014/main" id="{495426B8-F033-47A1-BB3B-3344C50ECA2E}"/>
              </a:ext>
            </a:extLst>
          </p:cNvPr>
          <p:cNvSpPr txBox="1">
            <a:spLocks/>
          </p:cNvSpPr>
          <p:nvPr/>
        </p:nvSpPr>
        <p:spPr bwMode="auto">
          <a:xfrm>
            <a:off x="7013612" y="3498557"/>
            <a:ext cx="1863185" cy="2049595"/>
          </a:xfrm>
          <a:prstGeom prst="rect">
            <a:avLst/>
          </a:prstGeom>
          <a:noFill/>
          <a:ln w="9525">
            <a:noFill/>
            <a:miter lim="800000"/>
            <a:headEnd/>
            <a:tailEnd/>
          </a:ln>
        </p:spPr>
        <p:txBody>
          <a:bodyPr/>
          <a:lstStyle/>
          <a:p>
            <a:pPr marL="52755" eaLnBrk="0" hangingPunct="0">
              <a:spcBef>
                <a:spcPts val="185"/>
              </a:spcBef>
              <a:spcAft>
                <a:spcPts val="185"/>
              </a:spcAft>
              <a:buClr>
                <a:srgbClr val="284A8C"/>
              </a:buClr>
              <a:defRPr/>
            </a:pPr>
            <a:r>
              <a:rPr lang="en-US" sz="1200" dirty="0">
                <a:solidFill>
                  <a:schemeClr val="tx1"/>
                </a:solidFill>
                <a:latin typeface="+mj-lt"/>
                <a:ea typeface="Calibri" charset="0"/>
                <a:cs typeface="Calibri" charset="0"/>
              </a:rPr>
              <a:t>Collection medium required to transport/store/prepare the sample</a:t>
            </a:r>
          </a:p>
          <a:p>
            <a:pPr marL="52755" eaLnBrk="0" hangingPunct="0">
              <a:spcBef>
                <a:spcPts val="185"/>
              </a:spcBef>
              <a:spcAft>
                <a:spcPts val="185"/>
              </a:spcAft>
              <a:buClr>
                <a:srgbClr val="284A8C"/>
              </a:buClr>
              <a:defRPr/>
            </a:pPr>
            <a:endParaRPr lang="en-US" sz="1200" dirty="0">
              <a:solidFill>
                <a:schemeClr val="tx1"/>
              </a:solidFill>
              <a:latin typeface="+mj-lt"/>
              <a:ea typeface="Calibri" charset="0"/>
              <a:cs typeface="Calibri" charset="0"/>
            </a:endParaRPr>
          </a:p>
        </p:txBody>
      </p:sp>
      <p:grpSp>
        <p:nvGrpSpPr>
          <p:cNvPr id="82" name="Group 27">
            <a:extLst>
              <a:ext uri="{FF2B5EF4-FFF2-40B4-BE49-F238E27FC236}">
                <a16:creationId xmlns:a16="http://schemas.microsoft.com/office/drawing/2014/main" id="{C5C0130E-3405-4259-AAF0-C8023045499B}"/>
              </a:ext>
            </a:extLst>
          </p:cNvPr>
          <p:cNvGrpSpPr>
            <a:grpSpLocks noChangeAspect="1"/>
          </p:cNvGrpSpPr>
          <p:nvPr/>
        </p:nvGrpSpPr>
        <p:grpSpPr bwMode="auto">
          <a:xfrm>
            <a:off x="6780837" y="1399352"/>
            <a:ext cx="319274" cy="336522"/>
            <a:chOff x="0" y="0"/>
            <a:chExt cx="346388" cy="333519"/>
          </a:xfrm>
        </p:grpSpPr>
        <p:sp>
          <p:nvSpPr>
            <p:cNvPr id="83" name="Oval 28">
              <a:extLst>
                <a:ext uri="{FF2B5EF4-FFF2-40B4-BE49-F238E27FC236}">
                  <a16:creationId xmlns:a16="http://schemas.microsoft.com/office/drawing/2014/main" id="{41AC3818-C66D-4F0B-80D9-4AEC47549875}"/>
                </a:ext>
              </a:extLst>
            </p:cNvPr>
            <p:cNvSpPr>
              <a:spLocks noChangeArrowheads="1"/>
            </p:cNvSpPr>
            <p:nvPr/>
          </p:nvSpPr>
          <p:spPr bwMode="auto">
            <a:xfrm>
              <a:off x="0" y="0"/>
              <a:ext cx="346388" cy="333519"/>
            </a:xfrm>
            <a:prstGeom prst="ellipse">
              <a:avLst/>
            </a:prstGeom>
            <a:solidFill>
              <a:srgbClr val="A6A6A6"/>
            </a:solidFill>
            <a:ln w="9525">
              <a:solidFill>
                <a:srgbClr val="EEECE1"/>
              </a:solidFill>
              <a:round/>
              <a:headEnd/>
              <a:tailEnd/>
            </a:ln>
          </p:spPr>
          <p:txBody>
            <a:bodyPr anchor="b"/>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endParaRPr lang="en-US" altLang="en-US" sz="1108">
                <a:latin typeface="+mj-lt"/>
              </a:endParaRPr>
            </a:p>
          </p:txBody>
        </p:sp>
        <p:sp>
          <p:nvSpPr>
            <p:cNvPr id="84" name="Rectangle 29">
              <a:extLst>
                <a:ext uri="{FF2B5EF4-FFF2-40B4-BE49-F238E27FC236}">
                  <a16:creationId xmlns:a16="http://schemas.microsoft.com/office/drawing/2014/main" id="{EF4ABA60-8C69-4681-B81F-A329AAD8F208}"/>
                </a:ext>
              </a:extLst>
            </p:cNvPr>
            <p:cNvSpPr>
              <a:spLocks noChangeArrowheads="1"/>
            </p:cNvSpPr>
            <p:nvPr/>
          </p:nvSpPr>
          <p:spPr bwMode="auto">
            <a:xfrm>
              <a:off x="17319" y="16676"/>
              <a:ext cx="311749" cy="2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r>
                <a:rPr lang="en-US" altLang="en-US" sz="1108" dirty="0">
                  <a:latin typeface="+mj-lt"/>
                </a:rPr>
                <a:t>4</a:t>
              </a:r>
            </a:p>
          </p:txBody>
        </p:sp>
      </p:grpSp>
      <p:sp>
        <p:nvSpPr>
          <p:cNvPr id="85" name="Rectangle 14">
            <a:extLst>
              <a:ext uri="{FF2B5EF4-FFF2-40B4-BE49-F238E27FC236}">
                <a16:creationId xmlns:a16="http://schemas.microsoft.com/office/drawing/2014/main" id="{4489AB40-1F2F-4240-B954-ADC4320F468B}"/>
              </a:ext>
            </a:extLst>
          </p:cNvPr>
          <p:cNvSpPr>
            <a:spLocks noChangeArrowheads="1"/>
          </p:cNvSpPr>
          <p:nvPr/>
        </p:nvSpPr>
        <p:spPr bwMode="auto">
          <a:xfrm>
            <a:off x="6749289" y="5324047"/>
            <a:ext cx="1302334" cy="1163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57914" lvl="1" eaLnBrk="0" hangingPunct="0">
              <a:spcBef>
                <a:spcPct val="20000"/>
              </a:spcBef>
              <a:buClr>
                <a:srgbClr val="800000"/>
              </a:buClr>
              <a:buSzPct val="80000"/>
              <a:defRPr/>
            </a:pPr>
            <a:r>
              <a:rPr lang="en-US" sz="1200" i="1" dirty="0">
                <a:solidFill>
                  <a:schemeClr val="tx1"/>
                </a:solidFill>
                <a:latin typeface="+mj-lt"/>
                <a:ea typeface="Calibri" charset="0"/>
                <a:cs typeface="Calibri" charset="0"/>
              </a:rPr>
              <a:t>Proprietary</a:t>
            </a:r>
            <a:endParaRPr lang="en-US" sz="1200" dirty="0">
              <a:solidFill>
                <a:schemeClr val="tx1"/>
              </a:solidFill>
              <a:latin typeface="+mj-lt"/>
              <a:ea typeface="Calibri" charset="0"/>
              <a:cs typeface="Calibri" charset="0"/>
            </a:endParaRP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Abbott</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Qiagen</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Roche</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Other</a:t>
            </a:r>
          </a:p>
        </p:txBody>
      </p:sp>
      <p:sp>
        <p:nvSpPr>
          <p:cNvPr id="86" name="Rectangle 14">
            <a:extLst>
              <a:ext uri="{FF2B5EF4-FFF2-40B4-BE49-F238E27FC236}">
                <a16:creationId xmlns:a16="http://schemas.microsoft.com/office/drawing/2014/main" id="{6DE9213A-8E16-40C3-9CDC-845E038184B3}"/>
              </a:ext>
            </a:extLst>
          </p:cNvPr>
          <p:cNvSpPr>
            <a:spLocks noChangeArrowheads="1"/>
          </p:cNvSpPr>
          <p:nvPr/>
        </p:nvSpPr>
        <p:spPr bwMode="auto">
          <a:xfrm>
            <a:off x="7547360" y="5322127"/>
            <a:ext cx="151066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57914" lvl="1" eaLnBrk="0" hangingPunct="0">
              <a:spcBef>
                <a:spcPct val="20000"/>
              </a:spcBef>
              <a:buClr>
                <a:srgbClr val="800000"/>
              </a:buClr>
              <a:buSzPct val="80000"/>
              <a:defRPr/>
            </a:pPr>
            <a:r>
              <a:rPr lang="en-US" sz="1200" i="1" dirty="0">
                <a:solidFill>
                  <a:schemeClr val="tx1"/>
                </a:solidFill>
                <a:latin typeface="+mj-lt"/>
                <a:ea typeface="Calibri" charset="0"/>
                <a:cs typeface="Calibri" charset="0"/>
              </a:rPr>
              <a:t>Non-Proprietary</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Copan</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PreservCyt</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NSS</a:t>
            </a:r>
          </a:p>
          <a:p>
            <a:pPr marL="408853" lvl="1" indent="-150939" eaLnBrk="0" hangingPunct="0">
              <a:spcBef>
                <a:spcPct val="20000"/>
              </a:spcBef>
              <a:buClr>
                <a:srgbClr val="800000"/>
              </a:buClr>
              <a:buSzPct val="80000"/>
              <a:buFont typeface="Wingdings" charset="0"/>
              <a:buChar char="§"/>
              <a:defRPr/>
            </a:pPr>
            <a:r>
              <a:rPr lang="en-US" sz="1200" dirty="0" err="1">
                <a:solidFill>
                  <a:schemeClr val="tx1"/>
                </a:solidFill>
                <a:latin typeface="+mj-lt"/>
                <a:ea typeface="Calibri" charset="0"/>
                <a:cs typeface="Calibri" charset="0"/>
              </a:rPr>
              <a:t>SurePath</a:t>
            </a:r>
            <a:endParaRPr lang="en-US" sz="1200" dirty="0">
              <a:solidFill>
                <a:schemeClr val="tx1"/>
              </a:solidFill>
              <a:latin typeface="+mj-lt"/>
              <a:ea typeface="Calibri" charset="0"/>
              <a:cs typeface="Calibri" charset="0"/>
            </a:endParaRP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Other</a:t>
            </a:r>
          </a:p>
        </p:txBody>
      </p:sp>
      <p:sp>
        <p:nvSpPr>
          <p:cNvPr id="87" name="Rectangle 14">
            <a:extLst>
              <a:ext uri="{FF2B5EF4-FFF2-40B4-BE49-F238E27FC236}">
                <a16:creationId xmlns:a16="http://schemas.microsoft.com/office/drawing/2014/main" id="{1FE0FE63-864D-4C7B-96D5-76CED7F01733}"/>
              </a:ext>
            </a:extLst>
          </p:cNvPr>
          <p:cNvSpPr>
            <a:spLocks noChangeArrowheads="1"/>
          </p:cNvSpPr>
          <p:nvPr/>
        </p:nvSpPr>
        <p:spPr bwMode="auto">
          <a:xfrm>
            <a:off x="5428180" y="5348761"/>
            <a:ext cx="1505990" cy="1163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57914" lvl="1" eaLnBrk="0" hangingPunct="0">
              <a:spcBef>
                <a:spcPct val="20000"/>
              </a:spcBef>
              <a:buClr>
                <a:srgbClr val="800000"/>
              </a:buClr>
              <a:buSzPct val="80000"/>
              <a:defRPr/>
            </a:pPr>
            <a:r>
              <a:rPr lang="en-US" sz="1200" i="1" dirty="0">
                <a:solidFill>
                  <a:schemeClr val="tx1"/>
                </a:solidFill>
                <a:latin typeface="+mj-lt"/>
                <a:ea typeface="Calibri" charset="0"/>
                <a:cs typeface="Calibri" charset="0"/>
              </a:rPr>
              <a:t>Non-Proprietary</a:t>
            </a:r>
          </a:p>
          <a:p>
            <a:pPr marL="408853" lvl="1" indent="-150939" eaLnBrk="0" hangingPunct="0">
              <a:spcBef>
                <a:spcPct val="20000"/>
              </a:spcBef>
              <a:buClr>
                <a:srgbClr val="800000"/>
              </a:buClr>
              <a:buSzPct val="80000"/>
              <a:buFont typeface="Wingdings" charset="0"/>
              <a:buChar char="§"/>
              <a:defRPr/>
            </a:pPr>
            <a:r>
              <a:rPr lang="en-US" sz="1200" dirty="0" err="1">
                <a:solidFill>
                  <a:schemeClr val="tx1"/>
                </a:solidFill>
                <a:latin typeface="+mj-lt"/>
                <a:ea typeface="Calibri" charset="0"/>
                <a:cs typeface="Calibri" charset="0"/>
              </a:rPr>
              <a:t>Aprovix</a:t>
            </a:r>
            <a:r>
              <a:rPr lang="en-US" sz="1200" dirty="0">
                <a:solidFill>
                  <a:schemeClr val="tx1"/>
                </a:solidFill>
                <a:latin typeface="+mj-lt"/>
                <a:ea typeface="Calibri" charset="0"/>
                <a:cs typeface="Calibri" charset="0"/>
              </a:rPr>
              <a:t> AB</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Copan</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Rovers</a:t>
            </a:r>
          </a:p>
          <a:p>
            <a:pPr marL="408853" lvl="1" indent="-150939" eaLnBrk="0" hangingPunct="0">
              <a:spcBef>
                <a:spcPct val="20000"/>
              </a:spcBef>
              <a:buClr>
                <a:srgbClr val="800000"/>
              </a:buClr>
              <a:buSzPct val="80000"/>
              <a:buFont typeface="Wingdings" charset="0"/>
              <a:buChar char="§"/>
              <a:defRPr/>
            </a:pPr>
            <a:r>
              <a:rPr lang="en-US" sz="1200" dirty="0">
                <a:solidFill>
                  <a:schemeClr val="tx1"/>
                </a:solidFill>
                <a:latin typeface="+mj-lt"/>
                <a:ea typeface="Calibri" charset="0"/>
                <a:cs typeface="Calibri" charset="0"/>
              </a:rPr>
              <a:t>Other</a:t>
            </a:r>
          </a:p>
        </p:txBody>
      </p:sp>
      <p:cxnSp>
        <p:nvCxnSpPr>
          <p:cNvPr id="88" name="Straight Connector 87">
            <a:extLst>
              <a:ext uri="{FF2B5EF4-FFF2-40B4-BE49-F238E27FC236}">
                <a16:creationId xmlns:a16="http://schemas.microsoft.com/office/drawing/2014/main" id="{5263659D-1154-4953-888D-7AFCB2AA830B}"/>
              </a:ext>
            </a:extLst>
          </p:cNvPr>
          <p:cNvCxnSpPr/>
          <p:nvPr/>
        </p:nvCxnSpPr>
        <p:spPr bwMode="auto">
          <a:xfrm>
            <a:off x="396008" y="3365943"/>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E10DDCB7-2F02-464E-B5FC-5CC77D6A3F79}"/>
              </a:ext>
            </a:extLst>
          </p:cNvPr>
          <p:cNvCxnSpPr/>
          <p:nvPr/>
        </p:nvCxnSpPr>
        <p:spPr bwMode="auto">
          <a:xfrm>
            <a:off x="2630005" y="3365943"/>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0E0C7810-FF2F-4B7E-987F-5EFDFE475ADF}"/>
              </a:ext>
            </a:extLst>
          </p:cNvPr>
          <p:cNvCxnSpPr/>
          <p:nvPr/>
        </p:nvCxnSpPr>
        <p:spPr bwMode="auto">
          <a:xfrm>
            <a:off x="4785066" y="3365943"/>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F90E3361-C195-4B7A-9EF5-09CB02D650E0}"/>
              </a:ext>
            </a:extLst>
          </p:cNvPr>
          <p:cNvCxnSpPr/>
          <p:nvPr/>
        </p:nvCxnSpPr>
        <p:spPr bwMode="auto">
          <a:xfrm>
            <a:off x="6895675" y="3365943"/>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11732CBC-6056-45B4-9B4D-DD4B157BF721}"/>
              </a:ext>
            </a:extLst>
          </p:cNvPr>
          <p:cNvCxnSpPr/>
          <p:nvPr/>
        </p:nvCxnSpPr>
        <p:spPr bwMode="auto">
          <a:xfrm>
            <a:off x="413261" y="5038224"/>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26B7287-FCDC-42D1-B70A-08ED022A5B27}"/>
              </a:ext>
            </a:extLst>
          </p:cNvPr>
          <p:cNvCxnSpPr/>
          <p:nvPr/>
        </p:nvCxnSpPr>
        <p:spPr bwMode="auto">
          <a:xfrm>
            <a:off x="2647258" y="5038224"/>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EC0B1C43-CD9E-497E-81CF-3903E01A8AD6}"/>
              </a:ext>
            </a:extLst>
          </p:cNvPr>
          <p:cNvCxnSpPr/>
          <p:nvPr/>
        </p:nvCxnSpPr>
        <p:spPr bwMode="auto">
          <a:xfrm>
            <a:off x="4802319" y="5038224"/>
            <a:ext cx="2155061" cy="0"/>
          </a:xfrm>
          <a:prstGeom prst="line">
            <a:avLst/>
          </a:prstGeom>
          <a:noFill/>
          <a:ln w="19050"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928A5886-C505-4617-93A1-CE06CEC3965D}"/>
              </a:ext>
            </a:extLst>
          </p:cNvPr>
          <p:cNvCxnSpPr/>
          <p:nvPr/>
        </p:nvCxnSpPr>
        <p:spPr bwMode="auto">
          <a:xfrm>
            <a:off x="6912928" y="5038224"/>
            <a:ext cx="2155061" cy="0"/>
          </a:xfrm>
          <a:prstGeom prst="line">
            <a:avLst/>
          </a:prstGeom>
          <a:noFill/>
          <a:ln w="19050" cap="flat" cmpd="sng" algn="ctr">
            <a:solidFill>
              <a:schemeClr val="bg1"/>
            </a:solidFill>
            <a:prstDash val="solid"/>
            <a:round/>
            <a:headEnd type="none" w="med" len="med"/>
            <a:tailEnd type="none" w="med" len="med"/>
          </a:ln>
          <a:effectLst/>
        </p:spPr>
      </p:cxnSp>
      <p:pic>
        <p:nvPicPr>
          <p:cNvPr id="96" name="Picture 95" descr="/var/folders/js/s57p2zkj25z4lltqf5vyv4d80000gn/T/com.microsoft.Excel/WebArchiveCopyPasteTempFiles/aa0f8f74a9de4c0cc66d79e0f5104c14_f1664.png">
            <a:extLst>
              <a:ext uri="{FF2B5EF4-FFF2-40B4-BE49-F238E27FC236}">
                <a16:creationId xmlns:a16="http://schemas.microsoft.com/office/drawing/2014/main" id="{C91512C4-AB82-41A5-91F9-3A9C085A0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190" y="1540991"/>
            <a:ext cx="887278" cy="100991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var/folders/js/s57p2zkj25z4lltqf5vyv4d80000gn/T/com.microsoft.Excel/WebArchiveCopyPasteTempFiles/hero1_ThinPrep_Pap_Test_0_0.jpg">
            <a:extLst>
              <a:ext uri="{FF2B5EF4-FFF2-40B4-BE49-F238E27FC236}">
                <a16:creationId xmlns:a16="http://schemas.microsoft.com/office/drawing/2014/main" id="{6599B87B-9598-4186-8057-1410EAD415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6982" y="1663612"/>
            <a:ext cx="1206952" cy="740617"/>
          </a:xfrm>
          <a:prstGeom prst="rect">
            <a:avLst/>
          </a:prstGeom>
          <a:noFill/>
          <a:extLst>
            <a:ext uri="{909E8E84-426E-40DD-AFC4-6F175D3DCCD1}">
              <a14:hiddenFill xmlns:a14="http://schemas.microsoft.com/office/drawing/2010/main">
                <a:solidFill>
                  <a:srgbClr val="FFFFFF"/>
                </a:solidFill>
              </a14:hiddenFill>
            </a:ext>
          </a:extLst>
        </p:spPr>
      </p:pic>
      <p:sp>
        <p:nvSpPr>
          <p:cNvPr id="98" name="Content Placeholder 13">
            <a:extLst>
              <a:ext uri="{FF2B5EF4-FFF2-40B4-BE49-F238E27FC236}">
                <a16:creationId xmlns:a16="http://schemas.microsoft.com/office/drawing/2014/main" id="{28CBFC6B-64B8-4FCC-83A4-30CF3130BCCB}"/>
              </a:ext>
            </a:extLst>
          </p:cNvPr>
          <p:cNvSpPr txBox="1">
            <a:spLocks/>
          </p:cNvSpPr>
          <p:nvPr/>
        </p:nvSpPr>
        <p:spPr bwMode="auto">
          <a:xfrm>
            <a:off x="4894970" y="3416719"/>
            <a:ext cx="1863185" cy="2049595"/>
          </a:xfrm>
          <a:prstGeom prst="rect">
            <a:avLst/>
          </a:prstGeom>
          <a:noFill/>
          <a:ln w="9525">
            <a:noFill/>
            <a:miter lim="800000"/>
            <a:headEnd/>
            <a:tailEnd/>
          </a:ln>
        </p:spPr>
        <p:txBody>
          <a:bodyPr/>
          <a:lstStyle/>
          <a:p>
            <a:pPr marL="52755" eaLnBrk="0" hangingPunct="0">
              <a:spcBef>
                <a:spcPts val="185"/>
              </a:spcBef>
              <a:spcAft>
                <a:spcPts val="185"/>
              </a:spcAft>
              <a:buClr>
                <a:srgbClr val="284A8C"/>
              </a:buClr>
              <a:defRPr/>
            </a:pPr>
            <a:r>
              <a:rPr lang="en-US" sz="1200" dirty="0">
                <a:solidFill>
                  <a:schemeClr val="tx1"/>
                </a:solidFill>
                <a:latin typeface="+mj-lt"/>
                <a:ea typeface="Calibri" charset="0"/>
                <a:cs typeface="Calibri" charset="0"/>
              </a:rPr>
              <a:t>Device for collection of cervical or vaginal specimens through either self-collection or HCW collection</a:t>
            </a:r>
          </a:p>
          <a:p>
            <a:pPr marL="52755" eaLnBrk="0" hangingPunct="0">
              <a:spcBef>
                <a:spcPts val="185"/>
              </a:spcBef>
              <a:spcAft>
                <a:spcPts val="185"/>
              </a:spcAft>
              <a:buClr>
                <a:srgbClr val="284A8C"/>
              </a:buClr>
              <a:defRPr/>
            </a:pPr>
            <a:r>
              <a:rPr lang="en-US" sz="1200" dirty="0">
                <a:solidFill>
                  <a:schemeClr val="tx1"/>
                </a:solidFill>
                <a:latin typeface="+mj-lt"/>
                <a:ea typeface="Calibri" charset="0"/>
                <a:cs typeface="Calibri" charset="0"/>
              </a:rPr>
              <a:t>Additional supplies (speculum, </a:t>
            </a:r>
            <a:r>
              <a:rPr lang="en-US" sz="1200" dirty="0" err="1">
                <a:solidFill>
                  <a:schemeClr val="tx1"/>
                </a:solidFill>
                <a:latin typeface="+mj-lt"/>
                <a:ea typeface="Calibri" charset="0"/>
                <a:cs typeface="Calibri" charset="0"/>
              </a:rPr>
              <a:t>etc</a:t>
            </a:r>
            <a:r>
              <a:rPr lang="en-US" sz="1200" dirty="0">
                <a:solidFill>
                  <a:schemeClr val="tx1"/>
                </a:solidFill>
                <a:latin typeface="+mj-lt"/>
                <a:ea typeface="Calibri" charset="0"/>
                <a:cs typeface="Calibri" charset="0"/>
              </a:rPr>
              <a:t>) required if HCW collection</a:t>
            </a:r>
          </a:p>
        </p:txBody>
      </p:sp>
      <p:sp>
        <p:nvSpPr>
          <p:cNvPr id="99" name="Triangle 1">
            <a:extLst>
              <a:ext uri="{FF2B5EF4-FFF2-40B4-BE49-F238E27FC236}">
                <a16:creationId xmlns:a16="http://schemas.microsoft.com/office/drawing/2014/main" id="{6D1AE890-FA57-4A5D-B069-FABCD7DCB5B0}"/>
              </a:ext>
            </a:extLst>
          </p:cNvPr>
          <p:cNvSpPr/>
          <p:nvPr/>
        </p:nvSpPr>
        <p:spPr>
          <a:xfrm rot="5400000">
            <a:off x="8053541" y="4014216"/>
            <a:ext cx="2585944" cy="3308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8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03F827-7B10-4027-84F3-A15CAAAEC667}"/>
              </a:ext>
            </a:extLst>
          </p:cNvPr>
          <p:cNvGraphicFramePr>
            <a:graphicFrameLocks noChangeAspect="1"/>
          </p:cNvGraphicFramePr>
          <p:nvPr>
            <p:custDataLst>
              <p:tags r:id="rId1"/>
            </p:custDataLst>
            <p:extLst>
              <p:ext uri="{D42A27DB-BD31-4B8C-83A1-F6EECF244321}">
                <p14:modId xmlns:p14="http://schemas.microsoft.com/office/powerpoint/2010/main" val="307158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17" imgH="516" progId="TCLayout.ActiveDocument.1">
                  <p:embed/>
                </p:oleObj>
              </mc:Choice>
              <mc:Fallback>
                <p:oleObj name="think-cell Slide" r:id="rId4" imgW="517" imgH="5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2" name="Table 81">
            <a:extLst>
              <a:ext uri="{FF2B5EF4-FFF2-40B4-BE49-F238E27FC236}">
                <a16:creationId xmlns:a16="http://schemas.microsoft.com/office/drawing/2014/main" id="{B5B87CC0-4C44-482E-9986-26A326F20895}"/>
              </a:ext>
            </a:extLst>
          </p:cNvPr>
          <p:cNvGraphicFramePr>
            <a:graphicFrameLocks noGrp="1"/>
          </p:cNvGraphicFramePr>
          <p:nvPr>
            <p:extLst>
              <p:ext uri="{D42A27DB-BD31-4B8C-83A1-F6EECF244321}">
                <p14:modId xmlns:p14="http://schemas.microsoft.com/office/powerpoint/2010/main" val="61491052"/>
              </p:ext>
            </p:extLst>
          </p:nvPr>
        </p:nvGraphicFramePr>
        <p:xfrm>
          <a:off x="1717967" y="1480660"/>
          <a:ext cx="3800306" cy="2346960"/>
        </p:xfrm>
        <a:graphic>
          <a:graphicData uri="http://schemas.openxmlformats.org/drawingml/2006/table">
            <a:tbl>
              <a:tblPr firstRow="1" bandRow="1"/>
              <a:tblGrid>
                <a:gridCol w="304800">
                  <a:extLst>
                    <a:ext uri="{9D8B030D-6E8A-4147-A177-3AD203B41FA5}">
                      <a16:colId xmlns:a16="http://schemas.microsoft.com/office/drawing/2014/main" val="20000"/>
                    </a:ext>
                  </a:extLst>
                </a:gridCol>
                <a:gridCol w="3495506">
                  <a:extLst>
                    <a:ext uri="{9D8B030D-6E8A-4147-A177-3AD203B41FA5}">
                      <a16:colId xmlns:a16="http://schemas.microsoft.com/office/drawing/2014/main" val="20001"/>
                    </a:ext>
                  </a:extLst>
                </a:gridCol>
              </a:tblGrid>
              <a:tr h="311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Reagents</a:t>
                      </a:r>
                      <a:r>
                        <a:rPr lang="en-US" sz="1600" b="0" baseline="0" dirty="0">
                          <a:solidFill>
                            <a:schemeClr val="tx1"/>
                          </a:solidFill>
                        </a:rPr>
                        <a:t> and consumables</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40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Comprehensive service terms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600" b="0" dirty="0">
                          <a:solidFill>
                            <a:schemeClr val="tx1"/>
                          </a:solidFill>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mn-lt"/>
                          <a:ea typeface="+mn-ea"/>
                          <a:cs typeface="+mn-cs"/>
                        </a:rPr>
                        <a:t>Service</a:t>
                      </a:r>
                      <a:r>
                        <a:rPr lang="en-US" sz="1600" b="0" i="0" u="none" strike="noStrike" kern="1200" baseline="0" dirty="0">
                          <a:solidFill>
                            <a:schemeClr val="dk1"/>
                          </a:solidFill>
                          <a:effectLst/>
                          <a:latin typeface="+mn-lt"/>
                          <a:ea typeface="+mn-ea"/>
                          <a:cs typeface="+mn-cs"/>
                        </a:rPr>
                        <a:t> bundled with cartridge</a:t>
                      </a:r>
                      <a:endParaRPr lang="en-US" sz="1600" b="0" i="0" u="none" strike="noStrike" kern="1200" dirty="0">
                        <a:solidFill>
                          <a:srgbClr val="000000"/>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99607"/>
                  </a:ext>
                </a:extLst>
              </a:tr>
              <a:tr h="311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Instrument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1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Distribution</a:t>
                      </a:r>
                      <a:r>
                        <a:rPr lang="en-US" sz="1600" b="0" baseline="0" dirty="0">
                          <a:solidFill>
                            <a:schemeClr val="tx1"/>
                          </a:solidFill>
                        </a:rPr>
                        <a:t> margin</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Delivery at place (DDP)</a:t>
                      </a:r>
                      <a:r>
                        <a:rPr lang="en-US" sz="1600" b="0" baseline="30000" dirty="0">
                          <a:solidFill>
                            <a:schemeClr val="tx1"/>
                          </a:solidFill>
                        </a:rPr>
                        <a:t>1</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1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0" dirty="0">
                          <a:solidFill>
                            <a:schemeClr val="tx1"/>
                          </a:solidFill>
                        </a:rPr>
                        <a:t>Errors and failures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3" name="Title 5">
            <a:extLst>
              <a:ext uri="{FF2B5EF4-FFF2-40B4-BE49-F238E27FC236}">
                <a16:creationId xmlns:a16="http://schemas.microsoft.com/office/drawing/2014/main" id="{DA8D6152-30A3-1A4E-83FF-0C549CBA2E2A}"/>
              </a:ext>
            </a:extLst>
          </p:cNvPr>
          <p:cNvSpPr>
            <a:spLocks noGrp="1"/>
          </p:cNvSpPr>
          <p:nvPr>
            <p:ph type="title"/>
          </p:nvPr>
        </p:nvSpPr>
        <p:spPr>
          <a:xfrm>
            <a:off x="0" y="15570"/>
            <a:ext cx="10553699" cy="1003676"/>
          </a:xfrm>
        </p:spPr>
        <p:txBody>
          <a:bodyPr vert="horz">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Pricing should be analyzed as a comprehensive “all-inclusive price per patient result” taking into account all costs needed to provide a patient with an actionable result </a:t>
            </a:r>
          </a:p>
        </p:txBody>
      </p:sp>
      <p:sp>
        <p:nvSpPr>
          <p:cNvPr id="3" name="Slide Number Placeholder 2">
            <a:extLst>
              <a:ext uri="{FF2B5EF4-FFF2-40B4-BE49-F238E27FC236}">
                <a16:creationId xmlns:a16="http://schemas.microsoft.com/office/drawing/2014/main" id="{1BB2B804-CBF4-D640-8BE1-25C704D45108}"/>
              </a:ext>
            </a:extLst>
          </p:cNvPr>
          <p:cNvSpPr>
            <a:spLocks noGrp="1"/>
          </p:cNvSpPr>
          <p:nvPr>
            <p:ph type="sldNum" sz="quarter" idx="12"/>
          </p:nvPr>
        </p:nvSpPr>
        <p:spPr/>
        <p:txBody>
          <a:bodyPr/>
          <a:lstStyle/>
          <a:p>
            <a:fld id="{820B3559-580C-424C-8576-FE6F0EC1DA82}" type="slidenum">
              <a:rPr lang="en-CA" smtClean="0"/>
              <a:pPr/>
              <a:t>6</a:t>
            </a:fld>
            <a:endParaRPr lang="en-CA" dirty="0"/>
          </a:p>
        </p:txBody>
      </p:sp>
      <p:sp>
        <p:nvSpPr>
          <p:cNvPr id="36" name="Arrow: Right 14">
            <a:extLst>
              <a:ext uri="{FF2B5EF4-FFF2-40B4-BE49-F238E27FC236}">
                <a16:creationId xmlns:a16="http://schemas.microsoft.com/office/drawing/2014/main" id="{2B94A362-AE5B-4D8B-95DE-7AE22A6A32FF}"/>
              </a:ext>
            </a:extLst>
          </p:cNvPr>
          <p:cNvSpPr/>
          <p:nvPr/>
        </p:nvSpPr>
        <p:spPr>
          <a:xfrm>
            <a:off x="1717968" y="5736340"/>
            <a:ext cx="8672866" cy="893059"/>
          </a:xfrm>
          <a:prstGeom prst="rightArrow">
            <a:avLst>
              <a:gd name="adj1" fmla="val 79436"/>
              <a:gd name="adj2" fmla="val 43997"/>
            </a:avLst>
          </a:prstGeom>
          <a:solidFill>
            <a:sysClr val="window" lastClr="FFFFFF">
              <a:lumMod val="85000"/>
            </a:sysClr>
          </a:solidFill>
          <a:ln w="6350" cap="flat" cmpd="sng" algn="ctr">
            <a:solidFill>
              <a:sysClr val="window" lastClr="FFFFFF">
                <a:lumMod val="8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dirty="0">
              <a:ln>
                <a:noFill/>
              </a:ln>
              <a:solidFill>
                <a:prstClr val="black"/>
              </a:solidFill>
              <a:effectLst/>
              <a:uLnTx/>
              <a:uFillTx/>
              <a:latin typeface="Calibri"/>
              <a:ea typeface="+mn-ea"/>
              <a:cs typeface="+mn-cs"/>
            </a:endParaRPr>
          </a:p>
        </p:txBody>
      </p:sp>
      <p:graphicFrame>
        <p:nvGraphicFramePr>
          <p:cNvPr id="38" name="Table 37">
            <a:extLst>
              <a:ext uri="{FF2B5EF4-FFF2-40B4-BE49-F238E27FC236}">
                <a16:creationId xmlns:a16="http://schemas.microsoft.com/office/drawing/2014/main" id="{9056C857-A7F7-49A1-B9D5-72514D645455}"/>
              </a:ext>
            </a:extLst>
          </p:cNvPr>
          <p:cNvGraphicFramePr>
            <a:graphicFrameLocks noGrp="1"/>
          </p:cNvGraphicFramePr>
          <p:nvPr>
            <p:extLst>
              <p:ext uri="{D42A27DB-BD31-4B8C-83A1-F6EECF244321}">
                <p14:modId xmlns:p14="http://schemas.microsoft.com/office/powerpoint/2010/main" val="1669204784"/>
              </p:ext>
            </p:extLst>
          </p:nvPr>
        </p:nvGraphicFramePr>
        <p:xfrm>
          <a:off x="1717967" y="5837524"/>
          <a:ext cx="8306165" cy="701040"/>
        </p:xfrm>
        <a:graphic>
          <a:graphicData uri="http://schemas.openxmlformats.org/drawingml/2006/table">
            <a:tbl>
              <a:tblPr firstRow="1" bandRow="1"/>
              <a:tblGrid>
                <a:gridCol w="1661233">
                  <a:extLst>
                    <a:ext uri="{9D8B030D-6E8A-4147-A177-3AD203B41FA5}">
                      <a16:colId xmlns:a16="http://schemas.microsoft.com/office/drawing/2014/main" val="20000"/>
                    </a:ext>
                  </a:extLst>
                </a:gridCol>
                <a:gridCol w="1661233">
                  <a:extLst>
                    <a:ext uri="{9D8B030D-6E8A-4147-A177-3AD203B41FA5}">
                      <a16:colId xmlns:a16="http://schemas.microsoft.com/office/drawing/2014/main" val="3634504499"/>
                    </a:ext>
                  </a:extLst>
                </a:gridCol>
                <a:gridCol w="1661233">
                  <a:extLst>
                    <a:ext uri="{9D8B030D-6E8A-4147-A177-3AD203B41FA5}">
                      <a16:colId xmlns:a16="http://schemas.microsoft.com/office/drawing/2014/main" val="20001"/>
                    </a:ext>
                  </a:extLst>
                </a:gridCol>
                <a:gridCol w="1661233">
                  <a:extLst>
                    <a:ext uri="{9D8B030D-6E8A-4147-A177-3AD203B41FA5}">
                      <a16:colId xmlns:a16="http://schemas.microsoft.com/office/drawing/2014/main" val="20002"/>
                    </a:ext>
                  </a:extLst>
                </a:gridCol>
                <a:gridCol w="1661233">
                  <a:extLst>
                    <a:ext uri="{9D8B030D-6E8A-4147-A177-3AD203B41FA5}">
                      <a16:colId xmlns:a16="http://schemas.microsoft.com/office/drawing/2014/main" val="20003"/>
                    </a:ext>
                  </a:extLst>
                </a:gridCol>
              </a:tblGrid>
              <a:tr h="6743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4300" indent="-114300">
                        <a:buFont typeface="Arial" charset="0"/>
                        <a:buChar char="•"/>
                      </a:pPr>
                      <a:r>
                        <a:rPr lang="en-US" sz="1000" dirty="0"/>
                        <a:t>Instrument downtime</a:t>
                      </a:r>
                    </a:p>
                    <a:p>
                      <a:pPr marL="114300" indent="-114300">
                        <a:buFont typeface="Arial" charset="0"/>
                        <a:buChar char="•"/>
                      </a:pPr>
                      <a:r>
                        <a:rPr lang="en-US" sz="1000" dirty="0"/>
                        <a:t>Operational complexity</a:t>
                      </a:r>
                    </a:p>
                    <a:p>
                      <a:pPr marL="114300" indent="-114300">
                        <a:buFont typeface="Arial" charset="0"/>
                        <a:buChar char="•"/>
                      </a:pPr>
                      <a:r>
                        <a:rPr lang="en-US" sz="1000" dirty="0"/>
                        <a:t>High costs and price variability</a:t>
                      </a: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4300" indent="-114300">
                        <a:buFont typeface="Arial" charset="0"/>
                        <a:buChar char="•"/>
                      </a:pPr>
                      <a:r>
                        <a:rPr lang="en-US" sz="1000" dirty="0"/>
                        <a:t>Ensure every instrument is covered by warranty</a:t>
                      </a:r>
                    </a:p>
                    <a:p>
                      <a:pPr marL="114300" indent="-114300">
                        <a:buFont typeface="Arial" charset="0"/>
                        <a:buChar char="•"/>
                      </a:pPr>
                      <a:r>
                        <a:rPr lang="en-US" sz="1000" dirty="0"/>
                        <a:t>Simplifies budgeting and procurement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4300" indent="-114300">
                        <a:buFont typeface="Arial" charset="0"/>
                        <a:buChar char="•"/>
                      </a:pPr>
                      <a:r>
                        <a:rPr lang="en-US" sz="1000" dirty="0"/>
                        <a:t>Incentivizes higher instrument use</a:t>
                      </a:r>
                    </a:p>
                    <a:p>
                      <a:pPr marL="114300" indent="-114300">
                        <a:buFont typeface="Arial" charset="0"/>
                        <a:buChar char="•"/>
                      </a:pPr>
                      <a:r>
                        <a:rPr lang="en-US" sz="1000" dirty="0"/>
                        <a:t>Simplifies budgeting &amp; procurement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4300" indent="-114300">
                        <a:buFont typeface="Arial" charset="0"/>
                        <a:buChar char="•"/>
                      </a:pPr>
                      <a:r>
                        <a:rPr lang="en-US" sz="1000" dirty="0"/>
                        <a:t>Incentivize maximum instrument use</a:t>
                      </a:r>
                    </a:p>
                    <a:p>
                      <a:pPr marL="114300" indent="-114300">
                        <a:buFont typeface="Arial" charset="0"/>
                        <a:buChar char="•"/>
                      </a:pPr>
                      <a:r>
                        <a:rPr lang="en-US" sz="1000" dirty="0"/>
                        <a:t>Reduce or eliminate hidden costs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4300" indent="-114300">
                        <a:buFont typeface="Arial" charset="0"/>
                        <a:buChar char="•"/>
                      </a:pPr>
                      <a:r>
                        <a:rPr lang="en-US" sz="1000" dirty="0"/>
                        <a:t>Incentivize maximum instrument use</a:t>
                      </a:r>
                    </a:p>
                    <a:p>
                      <a:pPr marL="114300" indent="-114300">
                        <a:buFont typeface="Arial" charset="0"/>
                        <a:buChar char="•"/>
                      </a:pPr>
                      <a:r>
                        <a:rPr lang="en-US" sz="1000" dirty="0"/>
                        <a:t>Reduce or eliminate hidden costs </a:t>
                      </a: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40" name="TextBox 39">
            <a:extLst>
              <a:ext uri="{FF2B5EF4-FFF2-40B4-BE49-F238E27FC236}">
                <a16:creationId xmlns:a16="http://schemas.microsoft.com/office/drawing/2014/main" id="{F8F97693-58FB-4BC6-AFAF-DD9608B213DC}"/>
              </a:ext>
            </a:extLst>
          </p:cNvPr>
          <p:cNvSpPr txBox="1"/>
          <p:nvPr/>
        </p:nvSpPr>
        <p:spPr>
          <a:xfrm>
            <a:off x="1569659" y="991003"/>
            <a:ext cx="8759903" cy="307777"/>
          </a:xfrm>
          <a:prstGeom prst="rect">
            <a:avLst/>
          </a:prstGeom>
          <a:noFill/>
        </p:spPr>
        <p:txBody>
          <a:bodyPr wrap="square" rtlCol="0">
            <a:spAutoFit/>
          </a:bodyPr>
          <a:lstStyle/>
          <a:p>
            <a:pPr defTabSz="457200"/>
            <a:r>
              <a:rPr lang="en-US" sz="1400" b="0" i="1" dirty="0">
                <a:solidFill>
                  <a:schemeClr val="tx1"/>
                </a:solidFill>
                <a:latin typeface="+mn-lt"/>
                <a:cs typeface="Calibri"/>
              </a:rPr>
              <a:t>Components to produce a molecular diagnostic test result, grouped by price agreement</a:t>
            </a:r>
          </a:p>
        </p:txBody>
      </p:sp>
      <p:sp>
        <p:nvSpPr>
          <p:cNvPr id="42" name="TextBox 41">
            <a:extLst>
              <a:ext uri="{FF2B5EF4-FFF2-40B4-BE49-F238E27FC236}">
                <a16:creationId xmlns:a16="http://schemas.microsoft.com/office/drawing/2014/main" id="{84A9C42A-C64B-4A26-99FA-2EF466A2A51A}"/>
              </a:ext>
            </a:extLst>
          </p:cNvPr>
          <p:cNvSpPr txBox="1"/>
          <p:nvPr/>
        </p:nvSpPr>
        <p:spPr>
          <a:xfrm>
            <a:off x="1569659" y="6551531"/>
            <a:ext cx="8791844" cy="338554"/>
          </a:xfrm>
          <a:prstGeom prst="rect">
            <a:avLst/>
          </a:prstGeom>
          <a:noFill/>
        </p:spPr>
        <p:txBody>
          <a:bodyPr wrap="square" rtlCol="0">
            <a:spAutoFit/>
          </a:bodyPr>
          <a:lstStyle/>
          <a:p>
            <a:pPr defTabSz="457200"/>
            <a:r>
              <a:rPr lang="en-US" sz="800" b="0" baseline="30000" dirty="0">
                <a:solidFill>
                  <a:prstClr val="black"/>
                </a:solidFill>
                <a:latin typeface="+mn-lt"/>
                <a:cs typeface="Calibri"/>
              </a:rPr>
              <a:t>1</a:t>
            </a:r>
            <a:r>
              <a:rPr lang="en-US" sz="800" b="0" dirty="0">
                <a:solidFill>
                  <a:prstClr val="black"/>
                </a:solidFill>
                <a:latin typeface="+mn-lt"/>
                <a:cs typeface="Calibri"/>
              </a:rPr>
              <a:t>Delivery Duty Paid (DDP) </a:t>
            </a:r>
            <a:r>
              <a:rPr lang="en-US" sz="800" b="0" dirty="0">
                <a:solidFill>
                  <a:srgbClr val="000000"/>
                </a:solidFill>
                <a:latin typeface="+mn-lt"/>
                <a:ea typeface="Lucida Grande"/>
                <a:cs typeface="Calibri"/>
              </a:rPr>
              <a:t>represents maximum responsibility for both costs and risk assumption from beginning to end to the seller. Seller assumes all the risks and costs of transport (export fees, carriage, insurance, and destination port charges, delivery to the final destination) and pays any import customs/duty. </a:t>
            </a:r>
            <a:endParaRPr lang="en-US" sz="800" b="0" baseline="30000" dirty="0">
              <a:solidFill>
                <a:prstClr val="black"/>
              </a:solidFill>
              <a:latin typeface="+mn-lt"/>
              <a:cs typeface="Calibri"/>
            </a:endParaRPr>
          </a:p>
        </p:txBody>
      </p:sp>
      <p:sp>
        <p:nvSpPr>
          <p:cNvPr id="50" name="Rectangle 49">
            <a:extLst>
              <a:ext uri="{FF2B5EF4-FFF2-40B4-BE49-F238E27FC236}">
                <a16:creationId xmlns:a16="http://schemas.microsoft.com/office/drawing/2014/main" id="{CCD0CDE0-ADE1-43C9-A084-673B28D143AA}"/>
              </a:ext>
            </a:extLst>
          </p:cNvPr>
          <p:cNvSpPr/>
          <p:nvPr/>
        </p:nvSpPr>
        <p:spPr>
          <a:xfrm>
            <a:off x="6170880" y="1295400"/>
            <a:ext cx="4197851" cy="600164"/>
          </a:xfrm>
          <a:prstGeom prst="rect">
            <a:avLst/>
          </a:prstGeom>
        </p:spPr>
        <p:txBody>
          <a:bodyPr wrap="square" tIns="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n-lt"/>
                <a:cs typeface="Calibri"/>
              </a:rPr>
              <a:t>Standard </a:t>
            </a:r>
            <a:r>
              <a:rPr kumimoji="0" lang="en-US" sz="1200" b="0" i="1" u="none" strike="noStrike" kern="0" cap="none" spc="0" normalizeH="0" baseline="0" noProof="0" dirty="0">
                <a:ln>
                  <a:noFill/>
                </a:ln>
                <a:solidFill>
                  <a:prstClr val="black"/>
                </a:solidFill>
                <a:effectLst/>
                <a:uLnTx/>
                <a:uFillTx/>
                <a:latin typeface="+mn-lt"/>
                <a:cs typeface="Calibri"/>
              </a:rPr>
              <a:t>(default)</a:t>
            </a:r>
            <a:endParaRPr kumimoji="0" lang="en-US" sz="1400" b="1" i="0" u="none" strike="noStrike" kern="0" cap="none" spc="0" normalizeH="0" baseline="0" noProof="0" dirty="0">
              <a:ln>
                <a:noFill/>
              </a:ln>
              <a:solidFill>
                <a:prstClr val="black"/>
              </a:solidFill>
              <a:effectLst/>
              <a:uLnTx/>
              <a:uFillTx/>
              <a:latin typeface="+mn-lt"/>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n-lt"/>
                <a:cs typeface="Calibri"/>
              </a:rPr>
              <a:t>All components sold separately. Instrument purchased outright; separate purchasing of reagents, consumables, S&amp;M, etc.</a:t>
            </a:r>
            <a:endParaRPr kumimoji="0" lang="en-US" sz="1100" b="0" i="0" u="none" strike="noStrike" kern="0" cap="none" spc="0" normalizeH="0" baseline="0" noProof="0" dirty="0">
              <a:ln>
                <a:noFill/>
              </a:ln>
              <a:solidFill>
                <a:prstClr val="black"/>
              </a:solidFill>
              <a:effectLst/>
              <a:uLnTx/>
              <a:uFillTx/>
              <a:latin typeface="+mn-lt"/>
            </a:endParaRPr>
          </a:p>
        </p:txBody>
      </p:sp>
      <p:sp>
        <p:nvSpPr>
          <p:cNvPr id="51" name="TextBox 50">
            <a:extLst>
              <a:ext uri="{FF2B5EF4-FFF2-40B4-BE49-F238E27FC236}">
                <a16:creationId xmlns:a16="http://schemas.microsoft.com/office/drawing/2014/main" id="{A4406C5E-AC22-44AC-984D-C658494764DA}"/>
              </a:ext>
            </a:extLst>
          </p:cNvPr>
          <p:cNvSpPr txBox="1"/>
          <p:nvPr/>
        </p:nvSpPr>
        <p:spPr>
          <a:xfrm>
            <a:off x="5871049" y="1309889"/>
            <a:ext cx="273454" cy="577081"/>
          </a:xfrm>
          <a:prstGeom prst="rect">
            <a:avLst/>
          </a:prstGeom>
          <a:solidFill>
            <a:schemeClr val="accent4"/>
          </a:solid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mn-lt"/>
              </a:rPr>
              <a:t>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mn-lt"/>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mn-lt"/>
            </a:endParaRPr>
          </a:p>
        </p:txBody>
      </p:sp>
      <p:sp>
        <p:nvSpPr>
          <p:cNvPr id="52" name="Rectangle 51">
            <a:extLst>
              <a:ext uri="{FF2B5EF4-FFF2-40B4-BE49-F238E27FC236}">
                <a16:creationId xmlns:a16="http://schemas.microsoft.com/office/drawing/2014/main" id="{0430E872-DE5E-452A-BCD1-068F90A5F066}"/>
              </a:ext>
            </a:extLst>
          </p:cNvPr>
          <p:cNvSpPr/>
          <p:nvPr/>
        </p:nvSpPr>
        <p:spPr>
          <a:xfrm>
            <a:off x="6170880" y="1946315"/>
            <a:ext cx="4197851" cy="430887"/>
          </a:xfrm>
          <a:prstGeom prst="rect">
            <a:avLst/>
          </a:prstGeom>
        </p:spPr>
        <p:txBody>
          <a:bodyPr wrap="square" tIns="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n-lt"/>
                <a:cs typeface="Calibri"/>
              </a:rPr>
              <a:t>Bundled</a:t>
            </a:r>
          </a:p>
          <a:p>
            <a:r>
              <a:rPr lang="en-US" sz="1100" b="0" kern="0" dirty="0">
                <a:solidFill>
                  <a:prstClr val="black"/>
                </a:solidFill>
                <a:latin typeface="+mn-lt"/>
                <a:cs typeface="Calibri"/>
              </a:rPr>
              <a:t>Single price per test that includes reagents, consumables and S&amp;M</a:t>
            </a:r>
          </a:p>
        </p:txBody>
      </p:sp>
      <p:sp>
        <p:nvSpPr>
          <p:cNvPr id="59" name="TextBox 58">
            <a:extLst>
              <a:ext uri="{FF2B5EF4-FFF2-40B4-BE49-F238E27FC236}">
                <a16:creationId xmlns:a16="http://schemas.microsoft.com/office/drawing/2014/main" id="{197F3911-BB26-417F-A4FA-A0A89BEE73C2}"/>
              </a:ext>
            </a:extLst>
          </p:cNvPr>
          <p:cNvSpPr txBox="1"/>
          <p:nvPr/>
        </p:nvSpPr>
        <p:spPr>
          <a:xfrm>
            <a:off x="5868911" y="1893691"/>
            <a:ext cx="277730" cy="577081"/>
          </a:xfrm>
          <a:prstGeom prst="rect">
            <a:avLst/>
          </a:prstGeom>
          <a:solidFill>
            <a:schemeClr val="accent3"/>
          </a:solid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mn-lt"/>
              </a:rPr>
              <a:t>AB</a:t>
            </a:r>
          </a:p>
          <a:p>
            <a:pPr marL="0" marR="0" lvl="0" indent="0" defTabSz="457200" eaLnBrk="1" fontAlgn="auto" latinLnBrk="0" hangingPunct="1">
              <a:lnSpc>
                <a:spcPct val="100000"/>
              </a:lnSpc>
              <a:spcBef>
                <a:spcPts val="0"/>
              </a:spcBef>
              <a:spcAft>
                <a:spcPts val="0"/>
              </a:spcAft>
              <a:buClrTx/>
              <a:buSzTx/>
              <a:buFontTx/>
              <a:buNone/>
              <a:tabLst/>
              <a:defRPr/>
            </a:pPr>
            <a:r>
              <a:rPr lang="en-US" sz="1050" kern="0" dirty="0">
                <a:solidFill>
                  <a:prstClr val="white"/>
                </a:solidFill>
                <a:latin typeface="+mn-lt"/>
              </a:rPr>
              <a:t>C</a:t>
            </a:r>
            <a:endParaRPr kumimoji="0" lang="en-US" sz="1050" b="0" i="0" u="none" strike="noStrike" kern="0" cap="none" spc="0" normalizeH="0" baseline="0" noProof="0" dirty="0">
              <a:ln>
                <a:noFill/>
              </a:ln>
              <a:solidFill>
                <a:prstClr val="white"/>
              </a:solidFill>
              <a:effectLst/>
              <a:uLnTx/>
              <a:uFillTx/>
              <a:latin typeface="+mn-lt"/>
            </a:endParaRPr>
          </a:p>
        </p:txBody>
      </p:sp>
      <p:sp>
        <p:nvSpPr>
          <p:cNvPr id="62" name="Rectangle 61">
            <a:extLst>
              <a:ext uri="{FF2B5EF4-FFF2-40B4-BE49-F238E27FC236}">
                <a16:creationId xmlns:a16="http://schemas.microsoft.com/office/drawing/2014/main" id="{6F8735C1-1EDF-4AF1-AD30-15E51BC63747}"/>
              </a:ext>
            </a:extLst>
          </p:cNvPr>
          <p:cNvSpPr/>
          <p:nvPr/>
        </p:nvSpPr>
        <p:spPr>
          <a:xfrm>
            <a:off x="6170880" y="2504409"/>
            <a:ext cx="4197851" cy="769441"/>
          </a:xfrm>
          <a:prstGeom prst="rect">
            <a:avLst/>
          </a:prstGeom>
        </p:spPr>
        <p:txBody>
          <a:bodyPr wrap="square" tIns="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n-lt"/>
                <a:cs typeface="Calibri"/>
              </a:rPr>
              <a:t>Reagent Rental or Placement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n-lt"/>
                <a:cs typeface="Calibri"/>
              </a:rPr>
              <a:t>Instrument rented or placed; Single price includes reagents, consumables, comprehensive service terms, and the incremental cost of the instrument (if applicable); often linked to a volume commitment</a:t>
            </a:r>
            <a:endParaRPr kumimoji="0" lang="en-US" sz="1100" b="1" i="0" u="none" strike="noStrike" kern="0" cap="none" spc="0" normalizeH="0" baseline="0" noProof="0" dirty="0">
              <a:ln>
                <a:noFill/>
              </a:ln>
              <a:solidFill>
                <a:prstClr val="black"/>
              </a:solidFill>
              <a:effectLst/>
              <a:uLnTx/>
              <a:uFillTx/>
              <a:latin typeface="+mn-lt"/>
            </a:endParaRPr>
          </a:p>
        </p:txBody>
      </p:sp>
      <p:sp>
        <p:nvSpPr>
          <p:cNvPr id="63" name="Rectangle 62">
            <a:extLst>
              <a:ext uri="{FF2B5EF4-FFF2-40B4-BE49-F238E27FC236}">
                <a16:creationId xmlns:a16="http://schemas.microsoft.com/office/drawing/2014/main" id="{3AB70C4C-BD4B-4240-85B1-A59608E2F2D3}"/>
              </a:ext>
            </a:extLst>
          </p:cNvPr>
          <p:cNvSpPr/>
          <p:nvPr/>
        </p:nvSpPr>
        <p:spPr>
          <a:xfrm>
            <a:off x="6172944" y="4476731"/>
            <a:ext cx="4197852" cy="600164"/>
          </a:xfrm>
          <a:prstGeom prst="rect">
            <a:avLst/>
          </a:prstGeom>
        </p:spPr>
        <p:txBody>
          <a:bodyPr wrap="square" tIns="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Price per Patient Result (PPR)</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Inclusive of all Price-per-</a:t>
            </a:r>
            <a:r>
              <a:rPr lang="en-US" sz="1100" kern="0" dirty="0">
                <a:solidFill>
                  <a:prstClr val="black"/>
                </a:solidFill>
                <a:latin typeface="Calibri" panose="020F0502020204030204" pitchFamily="34" charset="0"/>
                <a:cs typeface="Calibri" panose="020F0502020204030204" pitchFamily="34" charset="0"/>
              </a:rPr>
              <a:t>Test components with the </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inclusion of errors and failures. </a:t>
            </a:r>
          </a:p>
        </p:txBody>
      </p:sp>
      <p:sp>
        <p:nvSpPr>
          <p:cNvPr id="64" name="TextBox 63">
            <a:extLst>
              <a:ext uri="{FF2B5EF4-FFF2-40B4-BE49-F238E27FC236}">
                <a16:creationId xmlns:a16="http://schemas.microsoft.com/office/drawing/2014/main" id="{CA8955D3-02C2-44D0-8AAF-3ABDEF26D850}"/>
              </a:ext>
            </a:extLst>
          </p:cNvPr>
          <p:cNvSpPr txBox="1"/>
          <p:nvPr/>
        </p:nvSpPr>
        <p:spPr>
          <a:xfrm>
            <a:off x="5873765" y="4234034"/>
            <a:ext cx="268022" cy="1223412"/>
          </a:xfrm>
          <a:prstGeom prst="rect">
            <a:avLst/>
          </a:prstGeom>
          <a:solidFill>
            <a:schemeClr val="accent2">
              <a:lumMod val="75000"/>
            </a:schemeClr>
          </a:solidFill>
          <a:ln>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a:t>
            </a:r>
          </a:p>
          <a:p>
            <a:pPr marL="0" marR="0" lvl="0" indent="0" defTabSz="457200" eaLnBrk="1" fontAlgn="auto" latinLnBrk="0" hangingPunct="1">
              <a:lnSpc>
                <a:spcPct val="100000"/>
              </a:lnSpc>
              <a:spcBef>
                <a:spcPts val="0"/>
              </a:spcBef>
              <a:spcAft>
                <a:spcPts val="0"/>
              </a:spcAft>
              <a:buClrTx/>
              <a:buSzTx/>
              <a:buFontTx/>
              <a:buNone/>
              <a:tabLst/>
              <a:defRPr/>
            </a:pPr>
            <a:r>
              <a:rPr lang="en-US" sz="1050" kern="0" dirty="0">
                <a:solidFill>
                  <a:prstClr val="white"/>
                </a:solidFill>
                <a:latin typeface="Calibri" panose="020F0502020204030204" pitchFamily="34" charset="0"/>
                <a:cs typeface="Calibri" panose="020F0502020204030204" pitchFamily="34" charset="0"/>
              </a:rPr>
              <a:t>G</a:t>
            </a:r>
            <a:endPar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D4076DCE-25F0-4AF8-8DE8-2F3CDA59EADF}"/>
              </a:ext>
            </a:extLst>
          </p:cNvPr>
          <p:cNvSpPr txBox="1"/>
          <p:nvPr/>
        </p:nvSpPr>
        <p:spPr>
          <a:xfrm>
            <a:off x="5873765" y="2459862"/>
            <a:ext cx="268022" cy="738664"/>
          </a:xfrm>
          <a:prstGeom prst="rect">
            <a:avLst/>
          </a:prstGeom>
          <a:solidFill>
            <a:schemeClr val="accent5"/>
          </a:solidFill>
          <a:ln>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
            </a:r>
          </a:p>
        </p:txBody>
      </p:sp>
      <p:sp>
        <p:nvSpPr>
          <p:cNvPr id="66" name="Rectangle 65">
            <a:extLst>
              <a:ext uri="{FF2B5EF4-FFF2-40B4-BE49-F238E27FC236}">
                <a16:creationId xmlns:a16="http://schemas.microsoft.com/office/drawing/2014/main" id="{9F66BFA8-1CE4-40A8-9511-2BBFEF7D2856}"/>
              </a:ext>
            </a:extLst>
          </p:cNvPr>
          <p:cNvSpPr/>
          <p:nvPr/>
        </p:nvSpPr>
        <p:spPr>
          <a:xfrm>
            <a:off x="1717967" y="5638800"/>
            <a:ext cx="1664208" cy="228600"/>
          </a:xfrm>
          <a:prstGeom prst="rect">
            <a:avLst/>
          </a:prstGeom>
          <a:solidFill>
            <a:schemeClr val="accent4"/>
          </a:solidFill>
          <a:ln w="9525" cap="flat" cmpd="sng" algn="ctr">
            <a:solidFill>
              <a:srgbClr val="C0504D">
                <a:lumMod val="50000"/>
              </a:srgbClr>
            </a:solidFill>
            <a:prstDash val="solid"/>
          </a:ln>
          <a:effectLst>
            <a:outerShdw blurRad="40000" dist="23000" dir="5400000" rotWithShape="0">
              <a:srgbClr val="000000">
                <a:alpha val="35000"/>
              </a:srgbClr>
            </a:outerShdw>
          </a:effectLst>
        </p:spPr>
        <p:txBody>
          <a:bodyPr lIns="45720" r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a:ea typeface="+mn-ea"/>
                <a:cs typeface="Calibri"/>
              </a:rPr>
              <a:t>Standard</a:t>
            </a:r>
          </a:p>
        </p:txBody>
      </p:sp>
      <p:sp>
        <p:nvSpPr>
          <p:cNvPr id="67" name="Rectangle 66">
            <a:extLst>
              <a:ext uri="{FF2B5EF4-FFF2-40B4-BE49-F238E27FC236}">
                <a16:creationId xmlns:a16="http://schemas.microsoft.com/office/drawing/2014/main" id="{420E862A-6310-40D6-B266-466EAC2DEBDE}"/>
              </a:ext>
            </a:extLst>
          </p:cNvPr>
          <p:cNvSpPr/>
          <p:nvPr/>
        </p:nvSpPr>
        <p:spPr>
          <a:xfrm>
            <a:off x="3396659" y="5638800"/>
            <a:ext cx="1664208" cy="228600"/>
          </a:xfrm>
          <a:prstGeom prst="rect">
            <a:avLst/>
          </a:prstGeom>
          <a:solidFill>
            <a:schemeClr val="accent3"/>
          </a:solidFill>
          <a:ln w="9525" cap="flat" cmpd="sng" algn="ctr">
            <a:solidFill>
              <a:srgbClr val="8064A2">
                <a:lumMod val="50000"/>
              </a:srgbClr>
            </a:solidFill>
            <a:prstDash val="solid"/>
          </a:ln>
          <a:effectLst>
            <a:outerShdw blurRad="40000" dist="23000" dir="5400000" rotWithShape="0">
              <a:srgbClr val="000000">
                <a:alpha val="35000"/>
              </a:srgbClr>
            </a:outerShdw>
          </a:effectLst>
        </p:spPr>
        <p:txBody>
          <a:bodyPr lIns="45720" r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a:ea typeface="+mn-ea"/>
                <a:cs typeface="Calibri"/>
              </a:rPr>
              <a:t>Bundled</a:t>
            </a:r>
          </a:p>
        </p:txBody>
      </p:sp>
      <p:sp>
        <p:nvSpPr>
          <p:cNvPr id="68" name="Rectangle 67">
            <a:extLst>
              <a:ext uri="{FF2B5EF4-FFF2-40B4-BE49-F238E27FC236}">
                <a16:creationId xmlns:a16="http://schemas.microsoft.com/office/drawing/2014/main" id="{7C923DD9-4E01-4895-8659-4DA7D924FBF5}"/>
              </a:ext>
            </a:extLst>
          </p:cNvPr>
          <p:cNvSpPr/>
          <p:nvPr/>
        </p:nvSpPr>
        <p:spPr>
          <a:xfrm>
            <a:off x="5070767" y="5638800"/>
            <a:ext cx="1664208" cy="228600"/>
          </a:xfrm>
          <a:prstGeom prst="rect">
            <a:avLst/>
          </a:prstGeom>
          <a:solidFill>
            <a:schemeClr val="accent5"/>
          </a:solidFill>
          <a:ln w="9525" cap="flat" cmpd="sng" algn="ctr">
            <a:solidFill>
              <a:srgbClr val="4F81BD">
                <a:lumMod val="50000"/>
              </a:srgbClr>
            </a:solidFill>
            <a:prstDash val="solid"/>
          </a:ln>
          <a:effectLst>
            <a:outerShdw blurRad="40000" dist="23000" dir="5400000" rotWithShape="0">
              <a:srgbClr val="000000">
                <a:alpha val="35000"/>
              </a:srgbClr>
            </a:outerShdw>
          </a:effectLst>
        </p:spPr>
        <p:txBody>
          <a:bodyPr lIns="45720" r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a:ea typeface="+mn-ea"/>
                <a:cs typeface="Calibri"/>
              </a:rPr>
              <a:t>RR / Placement</a:t>
            </a:r>
          </a:p>
        </p:txBody>
      </p:sp>
      <p:sp>
        <p:nvSpPr>
          <p:cNvPr id="69" name="Rectangle 68">
            <a:extLst>
              <a:ext uri="{FF2B5EF4-FFF2-40B4-BE49-F238E27FC236}">
                <a16:creationId xmlns:a16="http://schemas.microsoft.com/office/drawing/2014/main" id="{3F16E278-FA21-4363-96FF-050B9DA8F68E}"/>
              </a:ext>
            </a:extLst>
          </p:cNvPr>
          <p:cNvSpPr/>
          <p:nvPr/>
        </p:nvSpPr>
        <p:spPr>
          <a:xfrm>
            <a:off x="8399182" y="5638800"/>
            <a:ext cx="1624949" cy="228600"/>
          </a:xfrm>
          <a:prstGeom prst="rect">
            <a:avLst/>
          </a:prstGeom>
          <a:solidFill>
            <a:schemeClr val="accent2">
              <a:lumMod val="75000"/>
            </a:schemeClr>
          </a:solidFill>
          <a:ln w="9525" cap="flat" cmpd="sng" algn="ctr">
            <a:solidFill>
              <a:srgbClr val="9BBB59">
                <a:lumMod val="50000"/>
              </a:srgbClr>
            </a:solidFill>
            <a:prstDash val="solid"/>
          </a:ln>
          <a:effectLst>
            <a:outerShdw blurRad="40000" dist="23000" dir="5400000" rotWithShape="0">
              <a:srgbClr val="000000">
                <a:alpha val="35000"/>
              </a:srgbClr>
            </a:outerShdw>
          </a:effectLst>
        </p:spPr>
        <p:txBody>
          <a:bodyPr lIns="45720" r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a:ea typeface="+mn-ea"/>
                <a:cs typeface="Calibri"/>
              </a:rPr>
              <a:t>Per Patient Result</a:t>
            </a:r>
          </a:p>
        </p:txBody>
      </p:sp>
      <p:grpSp>
        <p:nvGrpSpPr>
          <p:cNvPr id="70" name="Group 69">
            <a:extLst>
              <a:ext uri="{FF2B5EF4-FFF2-40B4-BE49-F238E27FC236}">
                <a16:creationId xmlns:a16="http://schemas.microsoft.com/office/drawing/2014/main" id="{37F20C63-FD06-4EEE-A920-196788239043}"/>
              </a:ext>
            </a:extLst>
          </p:cNvPr>
          <p:cNvGrpSpPr/>
          <p:nvPr/>
        </p:nvGrpSpPr>
        <p:grpSpPr>
          <a:xfrm>
            <a:off x="1722552" y="1447800"/>
            <a:ext cx="3805415" cy="2392142"/>
            <a:chOff x="233185" y="1542220"/>
            <a:chExt cx="3805415" cy="2392142"/>
          </a:xfrm>
          <a:effectLst/>
        </p:grpSpPr>
        <p:grpSp>
          <p:nvGrpSpPr>
            <p:cNvPr id="71" name="Group 70">
              <a:extLst>
                <a:ext uri="{FF2B5EF4-FFF2-40B4-BE49-F238E27FC236}">
                  <a16:creationId xmlns:a16="http://schemas.microsoft.com/office/drawing/2014/main" id="{2661EC7B-4676-472D-9F4D-69CDF7E31624}"/>
                </a:ext>
              </a:extLst>
            </p:cNvPr>
            <p:cNvGrpSpPr/>
            <p:nvPr/>
          </p:nvGrpSpPr>
          <p:grpSpPr>
            <a:xfrm>
              <a:off x="233185" y="1542220"/>
              <a:ext cx="3805415" cy="2392142"/>
              <a:chOff x="279047" y="1922312"/>
              <a:chExt cx="3709187" cy="1674646"/>
            </a:xfrm>
          </p:grpSpPr>
          <p:sp>
            <p:nvSpPr>
              <p:cNvPr id="73" name="Rectangle 72">
                <a:extLst>
                  <a:ext uri="{FF2B5EF4-FFF2-40B4-BE49-F238E27FC236}">
                    <a16:creationId xmlns:a16="http://schemas.microsoft.com/office/drawing/2014/main" id="{18710B97-1FE3-49A3-AA59-8A204A93FEA8}"/>
                  </a:ext>
                </a:extLst>
              </p:cNvPr>
              <p:cNvSpPr/>
              <p:nvPr/>
            </p:nvSpPr>
            <p:spPr>
              <a:xfrm>
                <a:off x="279047" y="1922312"/>
                <a:ext cx="3709187" cy="1674646"/>
              </a:xfrm>
              <a:prstGeom prst="rect">
                <a:avLst/>
              </a:prstGeom>
              <a:noFill/>
              <a:ln w="19050" cap="flat" cmpd="sng" algn="ctr">
                <a:solidFill>
                  <a:srgbClr val="9BBB59">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7E86E0AA-8AE4-4718-A26D-A2C657D5413D}"/>
                  </a:ext>
                </a:extLst>
              </p:cNvPr>
              <p:cNvSpPr/>
              <p:nvPr/>
            </p:nvSpPr>
            <p:spPr>
              <a:xfrm>
                <a:off x="279047" y="1922313"/>
                <a:ext cx="3560640" cy="974427"/>
              </a:xfrm>
              <a:prstGeom prst="rect">
                <a:avLst/>
              </a:prstGeom>
              <a:noFill/>
              <a:ln w="2857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20BD7DB9-4AFD-480D-9083-DC9FB51C86B4}"/>
                  </a:ext>
                </a:extLst>
              </p:cNvPr>
              <p:cNvSpPr/>
              <p:nvPr/>
            </p:nvSpPr>
            <p:spPr>
              <a:xfrm>
                <a:off x="279047" y="1922312"/>
                <a:ext cx="3412094" cy="734070"/>
              </a:xfrm>
              <a:prstGeom prst="rect">
                <a:avLst/>
              </a:prstGeom>
              <a:noFill/>
              <a:ln w="2857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6DE6213D-C46A-45C9-8914-C0AB869728E1}"/>
                  </a:ext>
                </a:extLst>
              </p:cNvPr>
              <p:cNvSpPr/>
              <p:nvPr/>
            </p:nvSpPr>
            <p:spPr>
              <a:xfrm>
                <a:off x="279047" y="1922313"/>
                <a:ext cx="3115002" cy="266741"/>
              </a:xfrm>
              <a:prstGeom prst="rect">
                <a:avLst/>
              </a:prstGeom>
              <a:noFill/>
              <a:ln w="28575" cap="flat" cmpd="sng" algn="ctr">
                <a:solidFill>
                  <a:schemeClr val="accent4"/>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2" name="Rectangle 71">
              <a:extLst>
                <a:ext uri="{FF2B5EF4-FFF2-40B4-BE49-F238E27FC236}">
                  <a16:creationId xmlns:a16="http://schemas.microsoft.com/office/drawing/2014/main" id="{E898A7EE-7787-4408-A428-3ABC91E7D184}"/>
                </a:ext>
              </a:extLst>
            </p:cNvPr>
            <p:cNvSpPr/>
            <p:nvPr/>
          </p:nvSpPr>
          <p:spPr>
            <a:xfrm>
              <a:off x="233185" y="1542220"/>
              <a:ext cx="3348215" cy="707550"/>
            </a:xfrm>
            <a:prstGeom prst="rect">
              <a:avLst/>
            </a:prstGeom>
            <a:noFill/>
            <a:ln w="28575" cap="flat" cmpd="sng" algn="ctr">
              <a:solidFill>
                <a:schemeClr val="accent3"/>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7" name="TextBox 76">
            <a:extLst>
              <a:ext uri="{FF2B5EF4-FFF2-40B4-BE49-F238E27FC236}">
                <a16:creationId xmlns:a16="http://schemas.microsoft.com/office/drawing/2014/main" id="{4331BB24-CA5C-4872-8662-6C31F9982003}"/>
              </a:ext>
            </a:extLst>
          </p:cNvPr>
          <p:cNvSpPr txBox="1"/>
          <p:nvPr/>
        </p:nvSpPr>
        <p:spPr>
          <a:xfrm>
            <a:off x="2281468" y="4202410"/>
            <a:ext cx="2743200" cy="338554"/>
          </a:xfrm>
          <a:prstGeom prst="rect">
            <a:avLst/>
          </a:prstGeom>
          <a:solidFill>
            <a:schemeClr val="accent2">
              <a:lumMod val="75000"/>
            </a:schemeClr>
          </a:solidFill>
          <a:ln>
            <a:solidFill>
              <a:srgbClr val="BFBFBF"/>
            </a:solidFill>
          </a:ln>
        </p:spPr>
        <p:txBody>
          <a:bodyPr wrap="square" rtlCol="0">
            <a:spAutoFit/>
          </a:bodyPr>
          <a:lstStyle/>
          <a:p>
            <a:r>
              <a:rPr lang="en-US" sz="1600" dirty="0">
                <a:solidFill>
                  <a:schemeClr val="bg1"/>
                </a:solidFill>
                <a:latin typeface="+mn-lt"/>
                <a:cs typeface="Calibri" panose="020F0502020204030204" pitchFamily="34" charset="0"/>
              </a:rPr>
              <a:t>A</a:t>
            </a:r>
            <a:r>
              <a:rPr lang="en-US" sz="1600" dirty="0">
                <a:solidFill>
                  <a:schemeClr val="bg1"/>
                </a:solidFill>
                <a:latin typeface="+mn-lt"/>
              </a:rPr>
              <a:t>ll-inclusive pricing</a:t>
            </a:r>
          </a:p>
        </p:txBody>
      </p:sp>
      <p:cxnSp>
        <p:nvCxnSpPr>
          <p:cNvPr id="78" name="Straight Arrow Connector 77">
            <a:extLst>
              <a:ext uri="{FF2B5EF4-FFF2-40B4-BE49-F238E27FC236}">
                <a16:creationId xmlns:a16="http://schemas.microsoft.com/office/drawing/2014/main" id="{E1D8A659-D5E4-4D35-9615-AA410A2E9568}"/>
              </a:ext>
            </a:extLst>
          </p:cNvPr>
          <p:cNvCxnSpPr>
            <a:cxnSpLocks/>
          </p:cNvCxnSpPr>
          <p:nvPr/>
        </p:nvCxnSpPr>
        <p:spPr>
          <a:xfrm flipH="1" flipV="1">
            <a:off x="5104756" y="4371687"/>
            <a:ext cx="688921" cy="5051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E957B23-EA5D-4599-AADA-012DB7E1E1CA}"/>
              </a:ext>
            </a:extLst>
          </p:cNvPr>
          <p:cNvSpPr/>
          <p:nvPr/>
        </p:nvSpPr>
        <p:spPr>
          <a:xfrm>
            <a:off x="6170879" y="3319110"/>
            <a:ext cx="4197852" cy="938719"/>
          </a:xfrm>
          <a:prstGeom prst="rect">
            <a:avLst/>
          </a:prstGeom>
        </p:spPr>
        <p:txBody>
          <a:bodyPr wrap="square" tIns="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Price per </a:t>
            </a:r>
            <a:r>
              <a:rPr lang="en-US" sz="1400" b="1" kern="0" dirty="0">
                <a:solidFill>
                  <a:prstClr val="black"/>
                </a:solidFill>
                <a:latin typeface="Calibri" panose="020F0502020204030204" pitchFamily="34" charset="0"/>
                <a:cs typeface="Calibri" panose="020F0502020204030204" pitchFamily="34" charset="0"/>
              </a:rPr>
              <a:t>Test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(PPT)</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Single price includes instrument placement, comprehensive service terms, and reagents and consumables (DDP).</a:t>
            </a:r>
            <a:r>
              <a:rPr kumimoji="0" lang="en-US" sz="1100" b="0" i="0" u="none" strike="noStrike" kern="0" cap="none"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1</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Only agreement to provide assays performed for calibration or control purposes free of charge. </a:t>
            </a:r>
          </a:p>
        </p:txBody>
      </p:sp>
      <p:sp>
        <p:nvSpPr>
          <p:cNvPr id="80" name="TextBox 79">
            <a:extLst>
              <a:ext uri="{FF2B5EF4-FFF2-40B4-BE49-F238E27FC236}">
                <a16:creationId xmlns:a16="http://schemas.microsoft.com/office/drawing/2014/main" id="{1019E0E2-0158-4A4F-B336-66481054749B}"/>
              </a:ext>
            </a:extLst>
          </p:cNvPr>
          <p:cNvSpPr txBox="1"/>
          <p:nvPr/>
        </p:nvSpPr>
        <p:spPr>
          <a:xfrm>
            <a:off x="5873765" y="3198526"/>
            <a:ext cx="268022" cy="1061829"/>
          </a:xfrm>
          <a:prstGeom prst="rect">
            <a:avLst/>
          </a:prstGeom>
          <a:solidFill>
            <a:schemeClr val="tx2"/>
          </a:solidFill>
          <a:ln>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a:t>
            </a:r>
          </a:p>
        </p:txBody>
      </p:sp>
      <p:sp>
        <p:nvSpPr>
          <p:cNvPr id="81" name="Rectangle 80">
            <a:extLst>
              <a:ext uri="{FF2B5EF4-FFF2-40B4-BE49-F238E27FC236}">
                <a16:creationId xmlns:a16="http://schemas.microsoft.com/office/drawing/2014/main" id="{363412D0-36DB-441B-81F1-CFFFE89313A1}"/>
              </a:ext>
            </a:extLst>
          </p:cNvPr>
          <p:cNvSpPr/>
          <p:nvPr/>
        </p:nvSpPr>
        <p:spPr>
          <a:xfrm>
            <a:off x="6734975" y="5647394"/>
            <a:ext cx="1664208" cy="220006"/>
          </a:xfrm>
          <a:prstGeom prst="rect">
            <a:avLst/>
          </a:prstGeom>
          <a:solidFill>
            <a:schemeClr val="tx2"/>
          </a:solidFill>
          <a:ln w="9525" cap="flat" cmpd="sng" algn="ctr">
            <a:solidFill>
              <a:srgbClr val="9BBB59">
                <a:lumMod val="50000"/>
              </a:srgbClr>
            </a:solidFill>
            <a:prstDash val="solid"/>
          </a:ln>
          <a:effectLst>
            <a:outerShdw blurRad="40000" dist="23000" dir="5400000" rotWithShape="0">
              <a:srgbClr val="000000">
                <a:alpha val="35000"/>
              </a:srgbClr>
            </a:outerShdw>
          </a:effectLst>
        </p:spPr>
        <p:txBody>
          <a:bodyPr lIns="45720" r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a:ea typeface="+mn-ea"/>
                <a:cs typeface="Calibri"/>
              </a:rPr>
              <a:t>Price Per Test</a:t>
            </a:r>
          </a:p>
        </p:txBody>
      </p:sp>
      <p:sp>
        <p:nvSpPr>
          <p:cNvPr id="83" name="TextBox 82">
            <a:extLst>
              <a:ext uri="{FF2B5EF4-FFF2-40B4-BE49-F238E27FC236}">
                <a16:creationId xmlns:a16="http://schemas.microsoft.com/office/drawing/2014/main" id="{2ED2C20F-3C01-415F-80F8-F7950A49E966}"/>
              </a:ext>
            </a:extLst>
          </p:cNvPr>
          <p:cNvSpPr txBox="1"/>
          <p:nvPr/>
        </p:nvSpPr>
        <p:spPr>
          <a:xfrm>
            <a:off x="2446211" y="4705900"/>
            <a:ext cx="2343818" cy="430887"/>
          </a:xfrm>
          <a:prstGeom prst="rect">
            <a:avLst/>
          </a:prstGeom>
          <a:noFill/>
        </p:spPr>
        <p:txBody>
          <a:bodyPr wrap="square" rtlCol="0">
            <a:spAutoFit/>
          </a:bodyPr>
          <a:lstStyle/>
          <a:p>
            <a:pPr algn="ctr" defTabSz="457200"/>
            <a:r>
              <a:rPr lang="en-US" sz="1100" i="1" dirty="0">
                <a:solidFill>
                  <a:schemeClr val="tx1"/>
                </a:solidFill>
                <a:latin typeface="+mn-lt"/>
                <a:cs typeface="Calibri"/>
              </a:rPr>
              <a:t>* Sample collection priced separately </a:t>
            </a:r>
            <a:r>
              <a:rPr lang="en-US" sz="1100" b="0" i="1" dirty="0">
                <a:solidFill>
                  <a:schemeClr val="tx1"/>
                </a:solidFill>
                <a:latin typeface="+mn-lt"/>
                <a:cs typeface="Calibri"/>
              </a:rPr>
              <a:t>as a non-proprietary product</a:t>
            </a:r>
          </a:p>
        </p:txBody>
      </p:sp>
    </p:spTree>
    <p:extLst>
      <p:ext uri="{BB962C8B-B14F-4D97-AF65-F5344CB8AC3E}">
        <p14:creationId xmlns:p14="http://schemas.microsoft.com/office/powerpoint/2010/main" val="228556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D2753C21-0F03-43DF-A244-8511621EEE69}"/>
              </a:ext>
            </a:extLst>
          </p:cNvPr>
          <p:cNvPicPr>
            <a:picLocks noChangeAspect="1"/>
          </p:cNvPicPr>
          <p:nvPr/>
        </p:nvPicPr>
        <p:blipFill>
          <a:blip r:embed="rId3"/>
          <a:stretch>
            <a:fillRect/>
          </a:stretch>
        </p:blipFill>
        <p:spPr>
          <a:xfrm>
            <a:off x="7065968" y="1174533"/>
            <a:ext cx="1251110" cy="549899"/>
          </a:xfrm>
          <a:prstGeom prst="rect">
            <a:avLst/>
          </a:prstGeom>
        </p:spPr>
      </p:pic>
      <p:sp>
        <p:nvSpPr>
          <p:cNvPr id="33" name="Title 5">
            <a:extLst>
              <a:ext uri="{FF2B5EF4-FFF2-40B4-BE49-F238E27FC236}">
                <a16:creationId xmlns:a16="http://schemas.microsoft.com/office/drawing/2014/main" id="{DA8D6152-30A3-1A4E-83FF-0C549CBA2E2A}"/>
              </a:ext>
            </a:extLst>
          </p:cNvPr>
          <p:cNvSpPr>
            <a:spLocks noGrp="1"/>
          </p:cNvSpPr>
          <p:nvPr>
            <p:ph type="title"/>
          </p:nvPr>
        </p:nvSpPr>
        <p:spPr>
          <a:xfrm>
            <a:off x="0" y="15570"/>
            <a:ext cx="10553699" cy="1003676"/>
          </a:xfrm>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Global pricing offers from suppliers demonstrate a diverse set of offerings</a:t>
            </a:r>
          </a:p>
        </p:txBody>
      </p:sp>
      <p:sp>
        <p:nvSpPr>
          <p:cNvPr id="3" name="Slide Number Placeholder 2">
            <a:extLst>
              <a:ext uri="{FF2B5EF4-FFF2-40B4-BE49-F238E27FC236}">
                <a16:creationId xmlns:a16="http://schemas.microsoft.com/office/drawing/2014/main" id="{1BB2B804-CBF4-D640-8BE1-25C704D45108}"/>
              </a:ext>
            </a:extLst>
          </p:cNvPr>
          <p:cNvSpPr>
            <a:spLocks noGrp="1"/>
          </p:cNvSpPr>
          <p:nvPr>
            <p:ph type="sldNum" sz="quarter" idx="12"/>
          </p:nvPr>
        </p:nvSpPr>
        <p:spPr/>
        <p:txBody>
          <a:bodyPr/>
          <a:lstStyle/>
          <a:p>
            <a:fld id="{820B3559-580C-424C-8576-FE6F0EC1DA82}" type="slidenum">
              <a:rPr lang="en-CA" smtClean="0"/>
              <a:pPr/>
              <a:t>7</a:t>
            </a:fld>
            <a:endParaRPr lang="en-CA" dirty="0"/>
          </a:p>
        </p:txBody>
      </p:sp>
      <p:pic>
        <p:nvPicPr>
          <p:cNvPr id="131" name="Picture 130">
            <a:extLst>
              <a:ext uri="{FF2B5EF4-FFF2-40B4-BE49-F238E27FC236}">
                <a16:creationId xmlns:a16="http://schemas.microsoft.com/office/drawing/2014/main" id="{93366E38-59DE-47C4-A465-658F4573F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901"/>
          <a:stretch/>
        </p:blipFill>
        <p:spPr bwMode="auto">
          <a:xfrm>
            <a:off x="6579312" y="1084852"/>
            <a:ext cx="725785" cy="44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1">
            <a:extLst>
              <a:ext uri="{FF2B5EF4-FFF2-40B4-BE49-F238E27FC236}">
                <a16:creationId xmlns:a16="http://schemas.microsoft.com/office/drawing/2014/main" id="{AE9B99AC-9883-48E4-9CBE-485D59F7D9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372" y="1053066"/>
            <a:ext cx="962844"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 name="Table 132">
            <a:extLst>
              <a:ext uri="{FF2B5EF4-FFF2-40B4-BE49-F238E27FC236}">
                <a16:creationId xmlns:a16="http://schemas.microsoft.com/office/drawing/2014/main" id="{900B5B5B-4FF5-464B-AB99-1A475D16A860}"/>
              </a:ext>
            </a:extLst>
          </p:cNvPr>
          <p:cNvGraphicFramePr>
            <a:graphicFrameLocks noGrp="1"/>
          </p:cNvGraphicFramePr>
          <p:nvPr>
            <p:extLst>
              <p:ext uri="{D42A27DB-BD31-4B8C-83A1-F6EECF244321}">
                <p14:modId xmlns:p14="http://schemas.microsoft.com/office/powerpoint/2010/main" val="1449729556"/>
              </p:ext>
            </p:extLst>
          </p:nvPr>
        </p:nvGraphicFramePr>
        <p:xfrm>
          <a:off x="409302" y="1804998"/>
          <a:ext cx="11373396" cy="4524042"/>
        </p:xfrm>
        <a:graphic>
          <a:graphicData uri="http://schemas.openxmlformats.org/drawingml/2006/table">
            <a:tbl>
              <a:tblPr/>
              <a:tblGrid>
                <a:gridCol w="1315736">
                  <a:extLst>
                    <a:ext uri="{9D8B030D-6E8A-4147-A177-3AD203B41FA5}">
                      <a16:colId xmlns:a16="http://schemas.microsoft.com/office/drawing/2014/main" val="2335215981"/>
                    </a:ext>
                  </a:extLst>
                </a:gridCol>
                <a:gridCol w="1511226">
                  <a:extLst>
                    <a:ext uri="{9D8B030D-6E8A-4147-A177-3AD203B41FA5}">
                      <a16:colId xmlns:a16="http://schemas.microsoft.com/office/drawing/2014/main" val="3850918337"/>
                    </a:ext>
                  </a:extLst>
                </a:gridCol>
                <a:gridCol w="1511226">
                  <a:extLst>
                    <a:ext uri="{9D8B030D-6E8A-4147-A177-3AD203B41FA5}">
                      <a16:colId xmlns:a16="http://schemas.microsoft.com/office/drawing/2014/main" val="3650091450"/>
                    </a:ext>
                  </a:extLst>
                </a:gridCol>
                <a:gridCol w="1758802">
                  <a:extLst>
                    <a:ext uri="{9D8B030D-6E8A-4147-A177-3AD203B41FA5}">
                      <a16:colId xmlns:a16="http://schemas.microsoft.com/office/drawing/2014/main" val="931849782"/>
                    </a:ext>
                  </a:extLst>
                </a:gridCol>
                <a:gridCol w="1758802">
                  <a:extLst>
                    <a:ext uri="{9D8B030D-6E8A-4147-A177-3AD203B41FA5}">
                      <a16:colId xmlns:a16="http://schemas.microsoft.com/office/drawing/2014/main" val="3872796339"/>
                    </a:ext>
                  </a:extLst>
                </a:gridCol>
                <a:gridCol w="1758802">
                  <a:extLst>
                    <a:ext uri="{9D8B030D-6E8A-4147-A177-3AD203B41FA5}">
                      <a16:colId xmlns:a16="http://schemas.microsoft.com/office/drawing/2014/main" val="1156542510"/>
                    </a:ext>
                  </a:extLst>
                </a:gridCol>
                <a:gridCol w="1758802">
                  <a:extLst>
                    <a:ext uri="{9D8B030D-6E8A-4147-A177-3AD203B41FA5}">
                      <a16:colId xmlns:a16="http://schemas.microsoft.com/office/drawing/2014/main" val="1431568005"/>
                    </a:ext>
                  </a:extLst>
                </a:gridCol>
              </a:tblGrid>
              <a:tr h="351456">
                <a:tc>
                  <a:txBody>
                    <a:bodyPr/>
                    <a:lstStyle/>
                    <a:p>
                      <a:pPr marL="91440" algn="l" fontAlgn="ctr"/>
                      <a:r>
                        <a:rPr lang="en-US" sz="1200" b="1" i="0" u="none" strike="noStrike" dirty="0">
                          <a:solidFill>
                            <a:srgbClr val="FFFFFF"/>
                          </a:solidFill>
                          <a:effectLst/>
                          <a:latin typeface="Calibri" panose="020F0502020204030204" pitchFamily="34" charset="0"/>
                        </a:rPr>
                        <a:t>Assay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n-US" sz="1200" b="1" i="1" u="none" strike="noStrike" dirty="0">
                          <a:solidFill>
                            <a:srgbClr val="FFFFFF"/>
                          </a:solidFill>
                          <a:effectLst/>
                          <a:latin typeface="Calibri" panose="020F0502020204030204" pitchFamily="34" charset="0"/>
                        </a:rPr>
                        <a:t>Real</a:t>
                      </a:r>
                      <a:r>
                        <a:rPr lang="en-US" sz="1200" b="1" i="0" u="none" strike="noStrike" dirty="0">
                          <a:solidFill>
                            <a:srgbClr val="FFFFFF"/>
                          </a:solidFill>
                          <a:effectLst/>
                          <a:latin typeface="Calibri" panose="020F0502020204030204" pitchFamily="34" charset="0"/>
                        </a:rPr>
                        <a:t>Time High Risk (HR) HPV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algn="ctr" fontAlgn="ct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200" b="1" i="0" u="none" strike="noStrike" dirty="0">
                          <a:solidFill>
                            <a:srgbClr val="FFFFFF"/>
                          </a:solidFill>
                          <a:effectLst/>
                          <a:latin typeface="Calibri" charset="0"/>
                          <a:ea typeface="Calibri" charset="0"/>
                          <a:cs typeface="Calibri" charset="0"/>
                        </a:rPr>
                        <a:t>Aptima HPV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a:solidFill>
                            <a:srgbClr val="FFFFFF"/>
                          </a:solidFill>
                          <a:effectLst/>
                          <a:latin typeface="Calibri" panose="020F0502020204030204" pitchFamily="34" charset="0"/>
                        </a:rPr>
                        <a:t>cobas® 4/6/8800 HPV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err="1">
                          <a:solidFill>
                            <a:srgbClr val="FFFFFF"/>
                          </a:solidFill>
                          <a:effectLst/>
                          <a:latin typeface="Calibri" panose="020F0502020204030204" pitchFamily="34" charset="0"/>
                        </a:rPr>
                        <a:t>Xpert</a:t>
                      </a:r>
                      <a:r>
                        <a:rPr lang="en-US" sz="1200" b="1" i="0" u="none" strike="noStrike" dirty="0">
                          <a:solidFill>
                            <a:srgbClr val="FFFFFF"/>
                          </a:solidFill>
                          <a:effectLst/>
                          <a:latin typeface="Calibri" panose="020F0502020204030204" pitchFamily="34" charset="0"/>
                        </a:rPr>
                        <a:t> HPV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200" b="1" i="0" u="none" strike="noStrike" dirty="0" err="1">
                          <a:solidFill>
                            <a:srgbClr val="FFFFFF"/>
                          </a:solidFill>
                          <a:effectLst/>
                          <a:latin typeface="Calibri" panose="020F0502020204030204" pitchFamily="34" charset="0"/>
                        </a:rPr>
                        <a:t>careHPV</a:t>
                      </a: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73708220"/>
                  </a:ext>
                </a:extLst>
              </a:tr>
              <a:tr h="351456">
                <a:tc>
                  <a:txBody>
                    <a:bodyPr/>
                    <a:lstStyle/>
                    <a:p>
                      <a:pPr marL="91440" algn="l" fontAlgn="ctr"/>
                      <a:r>
                        <a:rPr lang="en-US" sz="1200" b="1" i="0" u="none" strike="noStrike" dirty="0">
                          <a:solidFill>
                            <a:srgbClr val="FFFFFF"/>
                          </a:solidFill>
                          <a:effectLst/>
                          <a:latin typeface="Calibri" panose="020F0502020204030204" pitchFamily="34" charset="0"/>
                        </a:rPr>
                        <a:t>Platform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n-US" sz="1200" b="1" i="0" u="none" strike="noStrike" dirty="0">
                          <a:solidFill>
                            <a:srgbClr val="FFFFFF"/>
                          </a:solidFill>
                          <a:effectLst/>
                          <a:latin typeface="Calibri" panose="020F0502020204030204" pitchFamily="34" charset="0"/>
                        </a:rPr>
                        <a:t>m2000 sp/rt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algn="ctr" fontAlgn="ct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200" b="1" i="0" u="none" strike="noStrike" dirty="0">
                          <a:solidFill>
                            <a:srgbClr val="FFFFFF"/>
                          </a:solidFill>
                          <a:effectLst/>
                          <a:latin typeface="Calibri" charset="0"/>
                          <a:ea typeface="Calibri" charset="0"/>
                          <a:cs typeface="Calibri" charset="0"/>
                        </a:rPr>
                        <a:t>Panther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a:solidFill>
                            <a:srgbClr val="FFFFFF"/>
                          </a:solidFill>
                          <a:effectLst/>
                          <a:latin typeface="Calibri" panose="020F0502020204030204" pitchFamily="34" charset="0"/>
                        </a:rPr>
                        <a:t>4/6/8800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a:solidFill>
                            <a:srgbClr val="FFFFFF"/>
                          </a:solidFill>
                          <a:effectLst/>
                          <a:latin typeface="Calibri" panose="020F0502020204030204" pitchFamily="34" charset="0"/>
                        </a:rPr>
                        <a:t>GeneXpert </a:t>
                      </a:r>
                      <a:r>
                        <a:rPr lang="en-US" sz="1200" b="1" i="0" u="none" strike="noStrike" dirty="0">
                          <a:solidFill>
                            <a:srgbClr val="FFFFFF"/>
                          </a:solidFill>
                          <a:effectLst/>
                          <a:latin typeface="Calibri" charset="0"/>
                          <a:ea typeface="Calibri" charset="0"/>
                          <a:cs typeface="Calibri" charset="0"/>
                        </a:rPr>
                        <a:t>(IV, XVI)</a:t>
                      </a:r>
                      <a:r>
                        <a:rPr lang="en-US" sz="1200" b="1" i="0" u="none" strike="noStrike" baseline="30000" dirty="0">
                          <a:solidFill>
                            <a:srgbClr val="FFFFFF"/>
                          </a:solidFill>
                          <a:effectLst/>
                          <a:latin typeface="Calibri" charset="0"/>
                          <a:ea typeface="Calibri" charset="0"/>
                          <a:cs typeface="Calibri" charset="0"/>
                        </a:rPr>
                        <a:t>1</a:t>
                      </a: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200" b="1" i="0" u="none" strike="noStrike" dirty="0" err="1">
                          <a:solidFill>
                            <a:srgbClr val="FFFFFF"/>
                          </a:solidFill>
                          <a:effectLst/>
                          <a:latin typeface="Calibri" panose="020F0502020204030204" pitchFamily="34" charset="0"/>
                        </a:rPr>
                        <a:t>careHPV</a:t>
                      </a: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449207316"/>
                  </a:ext>
                </a:extLst>
              </a:tr>
              <a:tr h="366869">
                <a:tc>
                  <a:txBody>
                    <a:bodyPr/>
                    <a:lstStyle/>
                    <a:p>
                      <a:pPr marL="91440" algn="l" fontAlgn="ctr"/>
                      <a:r>
                        <a:rPr lang="en-US" sz="1200" b="1" i="0" u="none" strike="noStrike" dirty="0">
                          <a:solidFill>
                            <a:srgbClr val="FFFFFF"/>
                          </a:solidFill>
                          <a:effectLst/>
                          <a:latin typeface="Calibri" panose="020F0502020204030204" pitchFamily="34" charset="0"/>
                        </a:rPr>
                        <a:t>Manufacturer/ Developer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n-US" sz="1200" b="1" i="0" u="none" strike="noStrike" dirty="0">
                          <a:solidFill>
                            <a:srgbClr val="FFFFFF"/>
                          </a:solidFill>
                          <a:effectLst/>
                          <a:latin typeface="Calibri" panose="020F0502020204030204" pitchFamily="34" charset="0"/>
                        </a:rPr>
                        <a:t>Abbott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algn="ctr" fontAlgn="ctr"/>
                      <a:endParaRPr lang="en-US" sz="12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200" b="1" i="0" u="none" strike="noStrike" dirty="0">
                          <a:solidFill>
                            <a:srgbClr val="FFFFFF"/>
                          </a:solidFill>
                          <a:effectLst/>
                          <a:latin typeface="Calibri" charset="0"/>
                          <a:ea typeface="Calibri" charset="0"/>
                          <a:cs typeface="Calibri" charset="0"/>
                        </a:rPr>
                        <a:t>Hologic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a:solidFill>
                            <a:srgbClr val="FFFFFF"/>
                          </a:solidFill>
                          <a:effectLst/>
                          <a:latin typeface="Calibri" panose="020F0502020204030204" pitchFamily="34" charset="0"/>
                        </a:rPr>
                        <a:t>Roche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n-US" sz="1200" b="1" i="0" u="none" strike="noStrike" dirty="0">
                          <a:solidFill>
                            <a:srgbClr val="FFFFFF"/>
                          </a:solidFill>
                          <a:effectLst/>
                          <a:latin typeface="Calibri" panose="020F0502020204030204" pitchFamily="34" charset="0"/>
                        </a:rPr>
                        <a:t>Cepheid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200" b="1" i="0" u="none" strike="noStrike" dirty="0">
                          <a:solidFill>
                            <a:srgbClr val="FFFFFF"/>
                          </a:solidFill>
                          <a:effectLst/>
                          <a:latin typeface="Calibri" panose="020F0502020204030204" pitchFamily="34" charset="0"/>
                        </a:rPr>
                        <a:t>Qiagen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247542595"/>
                  </a:ext>
                </a:extLst>
              </a:tr>
              <a:tr h="371924">
                <a:tc>
                  <a:txBody>
                    <a:bodyPr/>
                    <a:lstStyle/>
                    <a:p>
                      <a:pPr marL="91440" algn="l" fontAlgn="ctr"/>
                      <a:r>
                        <a:rPr lang="en-US" sz="1100" b="1" i="0" u="none" strike="noStrike" dirty="0">
                          <a:solidFill>
                            <a:srgbClr val="000000"/>
                          </a:solidFill>
                          <a:effectLst/>
                          <a:latin typeface="Calibri (Body)"/>
                        </a:rPr>
                        <a:t>Test Target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rPr>
                        <a:t>HPV DNA</a:t>
                      </a:r>
                    </a:p>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charset="0"/>
                          <a:ea typeface="Calibri" charset="0"/>
                          <a:cs typeface="Calibri" charset="0"/>
                        </a:rPr>
                        <a:t>Target Amplification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rPr>
                        <a:t>HPV mRNA</a:t>
                      </a:r>
                    </a:p>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charset="0"/>
                          <a:ea typeface="Calibri" charset="0"/>
                          <a:cs typeface="Calibri" charset="0"/>
                        </a:rPr>
                        <a:t>Target Amplification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charset="0"/>
                          <a:ea typeface="Calibri" charset="0"/>
                          <a:cs typeface="Calibri" charset="0"/>
                        </a:rPr>
                        <a:t>HPV DNA</a:t>
                      </a:r>
                    </a:p>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charset="0"/>
                          <a:ea typeface="Calibri" charset="0"/>
                          <a:cs typeface="Calibri" charset="0"/>
                        </a:rPr>
                        <a:t>Target Amplification</a:t>
                      </a:r>
                      <a:endParaRPr kumimoji="0" lang="en-US" sz="10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rPr>
                        <a:t>HPV DNA</a:t>
                      </a:r>
                    </a:p>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charset="0"/>
                          <a:ea typeface="Calibri" charset="0"/>
                          <a:cs typeface="Calibri" charset="0"/>
                        </a:rPr>
                        <a:t>Target Amplification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rPr>
                        <a:t>HPV DNA</a:t>
                      </a:r>
                      <a:br>
                        <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rPr>
                      </a:br>
                      <a:r>
                        <a:rPr kumimoji="0" lang="en-US" sz="1000" b="0" i="0" u="none" strike="noStrike" kern="1200" cap="none" spc="0" normalizeH="0" baseline="0" noProof="0" dirty="0">
                          <a:ln>
                            <a:noFill/>
                          </a:ln>
                          <a:solidFill>
                            <a:srgbClr val="000000"/>
                          </a:solidFill>
                          <a:effectLst/>
                          <a:uLnTx/>
                          <a:uFillTx/>
                          <a:latin typeface="Calibri" charset="0"/>
                          <a:ea typeface="Calibri" charset="0"/>
                          <a:cs typeface="Calibri" charset="0"/>
                        </a:rPr>
                        <a:t>Signal Amplification</a:t>
                      </a:r>
                      <a:endParaRPr kumimoji="0" lang="en-US" sz="12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5727695"/>
                  </a:ext>
                </a:extLst>
              </a:tr>
              <a:tr h="371924">
                <a:tc>
                  <a:txBody>
                    <a:bodyPr/>
                    <a:lstStyle/>
                    <a:p>
                      <a:pPr marL="91440" algn="l" fontAlgn="ctr"/>
                      <a:r>
                        <a:rPr lang="en-US" sz="1100" b="1" i="0" u="none" strike="noStrike" dirty="0">
                          <a:solidFill>
                            <a:srgbClr val="000000"/>
                          </a:solidFill>
                          <a:effectLst/>
                          <a:latin typeface="Calibri (Body)"/>
                        </a:rPr>
                        <a:t>Regulatory Approval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200" b="0" i="0" u="none" strike="noStrike" dirty="0">
                          <a:solidFill>
                            <a:srgbClr val="000000"/>
                          </a:solidFill>
                          <a:effectLst/>
                          <a:latin typeface="Calibri" charset="0"/>
                          <a:ea typeface="Calibri" charset="0"/>
                          <a:cs typeface="Calibri" charset="0"/>
                        </a:rPr>
                        <a:t>WHO PQ</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200" b="0" i="0" u="none" strike="noStrike" dirty="0">
                        <a:solidFill>
                          <a:srgbClr val="000000"/>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charset="0"/>
                          <a:ea typeface="Calibri" charset="0"/>
                          <a:cs typeface="Calibri" charset="0"/>
                        </a:rPr>
                        <a:t>FDA / CE-IVD </a:t>
                      </a:r>
                      <a:endParaRPr lang="en-US" sz="900" b="0" i="0" u="none" strike="noStrike" dirty="0">
                        <a:solidFill>
                          <a:srgbClr val="000000"/>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charset="0"/>
                          <a:ea typeface="Calibri" charset="0"/>
                          <a:cs typeface="Calibri" charset="0"/>
                        </a:rPr>
                        <a:t>FDA / CE-IVD </a:t>
                      </a:r>
                      <a:br>
                        <a:rPr lang="en-US" sz="1200" b="0" i="0" u="none" strike="noStrike" dirty="0">
                          <a:solidFill>
                            <a:srgbClr val="000000"/>
                          </a:solidFill>
                          <a:effectLst/>
                          <a:latin typeface="Calibri" charset="0"/>
                          <a:ea typeface="Calibri" charset="0"/>
                          <a:cs typeface="Calibri" charset="0"/>
                        </a:rPr>
                      </a:br>
                      <a:r>
                        <a:rPr lang="en-US" sz="900" b="0" i="0" u="none" strike="noStrike" dirty="0">
                          <a:solidFill>
                            <a:srgbClr val="000000"/>
                          </a:solidFill>
                          <a:effectLst/>
                          <a:latin typeface="Calibri" charset="0"/>
                          <a:ea typeface="Calibri" charset="0"/>
                          <a:cs typeface="Calibri" charset="0"/>
                        </a:rPr>
                        <a:t>(Dossier submitted to WHO PQ)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charset="0"/>
                          <a:ea typeface="Calibri" charset="0"/>
                          <a:cs typeface="Calibri" charset="0"/>
                        </a:rPr>
                        <a:t>WHO PQ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charset="0"/>
                          <a:ea typeface="Calibri" charset="0"/>
                          <a:cs typeface="Calibri" charset="0"/>
                        </a:rPr>
                        <a:t>WHO PQ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736607"/>
                  </a:ext>
                </a:extLst>
              </a:tr>
              <a:tr h="398675">
                <a:tc>
                  <a:txBody>
                    <a:bodyPr/>
                    <a:lstStyle/>
                    <a:p>
                      <a:pPr marL="91440" algn="l" fontAlgn="ctr"/>
                      <a:r>
                        <a:rPr lang="en-US" sz="1100" b="1" i="0" u="none" strike="noStrike" dirty="0">
                          <a:solidFill>
                            <a:srgbClr val="000000"/>
                          </a:solidFill>
                          <a:effectLst/>
                          <a:latin typeface="Calibri (Body)"/>
                        </a:rPr>
                        <a:t>Per Test Pricing</a:t>
                      </a:r>
                    </a:p>
                    <a:p>
                      <a:pPr marL="91440" algn="l" fontAlgn="ctr"/>
                      <a:r>
                        <a:rPr lang="en-US" sz="1100" b="1" i="0" u="none" strike="noStrike" dirty="0">
                          <a:solidFill>
                            <a:srgbClr val="000000"/>
                          </a:solidFill>
                          <a:effectLst/>
                          <a:latin typeface="Calibri (Body)"/>
                        </a:rPr>
                        <a:t>(Global)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dirty="0">
                          <a:solidFill>
                            <a:srgbClr val="000000"/>
                          </a:solidFill>
                          <a:effectLst/>
                          <a:latin typeface="Calibri" charset="0"/>
                          <a:ea typeface="Calibri" charset="0"/>
                          <a:cs typeface="Calibri" charset="0"/>
                        </a:rPr>
                        <a:t>$5.69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charset="0"/>
                          <a:ea typeface="Calibri" charset="0"/>
                          <a:cs typeface="Calibri" charset="0"/>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tx1"/>
                          </a:solidFill>
                          <a:effectLst/>
                          <a:latin typeface="Calibri" charset="0"/>
                          <a:ea typeface="Calibri" charset="0"/>
                          <a:cs typeface="Calibri" charset="0"/>
                        </a:rPr>
                        <a:t>$11.28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charset="0"/>
                          <a:ea typeface="Calibri" charset="0"/>
                          <a:cs typeface="Calibri" charset="0"/>
                        </a:rPr>
                        <a:t>$7.90</a:t>
                      </a:r>
                      <a:r>
                        <a:rPr lang="en-US" sz="1400" b="0" i="0" u="none" strike="noStrike" baseline="30000" dirty="0">
                          <a:solidFill>
                            <a:srgbClr val="000000"/>
                          </a:solidFill>
                          <a:effectLst/>
                          <a:latin typeface="Calibri" charset="0"/>
                          <a:ea typeface="Calibri" charset="0"/>
                          <a:cs typeface="Calibri" charset="0"/>
                        </a:rPr>
                        <a:t>3</a:t>
                      </a:r>
                      <a:endParaRPr lang="en-US" sz="1400" b="0" i="0" u="none" strike="noStrike" dirty="0">
                        <a:solidFill>
                          <a:srgbClr val="000000"/>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charset="0"/>
                          <a:ea typeface="Calibri" charset="0"/>
                          <a:cs typeface="Calibri" charset="0"/>
                        </a:rPr>
                        <a:t>$14.90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charset="0"/>
                          <a:ea typeface="Calibri" charset="0"/>
                          <a:cs typeface="Calibri"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0433802"/>
                  </a:ext>
                </a:extLst>
              </a:tr>
              <a:tr h="381488">
                <a:tc>
                  <a:txBody>
                    <a:bodyPr/>
                    <a:lstStyle/>
                    <a:p>
                      <a:pPr marL="91440" algn="l" fontAlgn="ctr"/>
                      <a:r>
                        <a:rPr lang="en-US" sz="1100" b="1" i="0" u="none" strike="noStrike" dirty="0">
                          <a:solidFill>
                            <a:srgbClr val="000000"/>
                          </a:solidFill>
                          <a:effectLst/>
                          <a:latin typeface="Calibri (Body)"/>
                        </a:rPr>
                        <a:t>Price terms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accent4">
                              <a:lumMod val="50000"/>
                            </a:schemeClr>
                          </a:solidFill>
                          <a:effectLst/>
                          <a:latin typeface="Calibri" charset="0"/>
                          <a:ea typeface="Calibri" charset="0"/>
                          <a:cs typeface="Calibri" charset="0"/>
                        </a:rPr>
                        <a:t>Standard </a:t>
                      </a:r>
                    </a:p>
                    <a:p>
                      <a:pPr marL="0" marR="0" lvl="0" indent="0" algn="ctr" defTabSz="633062"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accent4">
                              <a:lumMod val="50000"/>
                            </a:schemeClr>
                          </a:solidFill>
                          <a:effectLst/>
                          <a:latin typeface="Calibri" charset="0"/>
                          <a:ea typeface="Calibri" charset="0"/>
                          <a:cs typeface="Calibri" charset="0"/>
                        </a:rPr>
                        <a:t>(reagents only)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accent2">
                              <a:lumMod val="50000"/>
                            </a:schemeClr>
                          </a:solidFill>
                          <a:effectLst/>
                          <a:latin typeface="Calibri" charset="0"/>
                          <a:ea typeface="Calibri" charset="0"/>
                          <a:cs typeface="Calibri" charset="0"/>
                        </a:rPr>
                        <a:t>All-inclusive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accent2">
                              <a:lumMod val="50000"/>
                            </a:schemeClr>
                          </a:solidFill>
                          <a:effectLst/>
                          <a:latin typeface="Calibri" charset="0"/>
                          <a:ea typeface="Calibri" charset="0"/>
                          <a:cs typeface="Calibri" charset="0"/>
                        </a:rPr>
                        <a:t>All-inclusive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64729">
                              <a:lumMod val="50000"/>
                            </a:srgbClr>
                          </a:solidFill>
                          <a:effectLst/>
                          <a:uLnTx/>
                          <a:uFillTx/>
                          <a:latin typeface="Calibri" charset="0"/>
                          <a:ea typeface="Calibri" charset="0"/>
                          <a:cs typeface="Calibri" charset="0"/>
                        </a:rPr>
                        <a:t>Standard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64729">
                              <a:lumMod val="50000"/>
                            </a:srgbClr>
                          </a:solidFill>
                          <a:effectLst/>
                          <a:uLnTx/>
                          <a:uFillTx/>
                          <a:latin typeface="Calibri" charset="0"/>
                          <a:ea typeface="Calibri" charset="0"/>
                          <a:cs typeface="Calibri" charset="0"/>
                        </a:rPr>
                        <a:t>(reagents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accent4">
                              <a:lumMod val="50000"/>
                            </a:schemeClr>
                          </a:solidFill>
                          <a:effectLst/>
                          <a:latin typeface="Calibri" charset="0"/>
                          <a:ea typeface="Calibri" charset="0"/>
                          <a:cs typeface="Calibri" charset="0"/>
                        </a:rPr>
                        <a:t>Standard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accent4">
                              <a:lumMod val="50000"/>
                            </a:schemeClr>
                          </a:solidFill>
                          <a:effectLst/>
                          <a:latin typeface="Calibri" charset="0"/>
                          <a:ea typeface="Calibri" charset="0"/>
                          <a:cs typeface="Calibri" charset="0"/>
                        </a:rPr>
                        <a:t>(reagents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64729">
                              <a:lumMod val="50000"/>
                            </a:srgbClr>
                          </a:solidFill>
                          <a:effectLst/>
                          <a:uLnTx/>
                          <a:uFillTx/>
                          <a:latin typeface="Calibri" charset="0"/>
                          <a:ea typeface="Calibri" charset="0"/>
                          <a:cs typeface="Calibri" charset="0"/>
                        </a:rPr>
                        <a:t>Standard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64729">
                              <a:lumMod val="50000"/>
                            </a:srgbClr>
                          </a:solidFill>
                          <a:effectLst/>
                          <a:uLnTx/>
                          <a:uFillTx/>
                          <a:latin typeface="Calibri" charset="0"/>
                          <a:ea typeface="Calibri" charset="0"/>
                          <a:cs typeface="Calibri" charset="0"/>
                        </a:rPr>
                        <a:t>(reagents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3573189"/>
                  </a:ext>
                </a:extLst>
              </a:tr>
              <a:tr h="381488">
                <a:tc>
                  <a:txBody>
                    <a:bodyPr/>
                    <a:lstStyle/>
                    <a:p>
                      <a:pPr marL="91440" algn="l" fontAlgn="ctr"/>
                      <a:r>
                        <a:rPr lang="en-US" sz="1100" b="1" i="0" u="none" strike="noStrike" dirty="0">
                          <a:solidFill>
                            <a:srgbClr val="000000"/>
                          </a:solidFill>
                          <a:effectLst/>
                          <a:latin typeface="Calibri (Body)"/>
                        </a:rPr>
                        <a:t>Incoterm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FCA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charset="0"/>
                          <a:ea typeface="Calibri" charset="0"/>
                          <a:cs typeface="Calibri" charset="0"/>
                        </a:rPr>
                        <a:t>DAP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DAP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CPT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Ex-works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Ex-works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9543331"/>
                  </a:ext>
                </a:extLst>
              </a:tr>
              <a:tr h="561725">
                <a:tc>
                  <a:txBody>
                    <a:bodyPr/>
                    <a:lstStyle/>
                    <a:p>
                      <a:pPr marL="91440" algn="l" fontAlgn="ctr"/>
                      <a:r>
                        <a:rPr lang="en-US" sz="1100" b="1" i="0" u="none" strike="noStrike" dirty="0">
                          <a:solidFill>
                            <a:srgbClr val="000000"/>
                          </a:solidFill>
                          <a:effectLst/>
                          <a:latin typeface="Calibri (Body)"/>
                        </a:rPr>
                        <a:t>Pricing Accessibility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100" b="0" i="0" u="none" strike="noStrike" dirty="0">
                          <a:solidFill>
                            <a:srgbClr val="222731"/>
                          </a:solidFill>
                          <a:effectLst/>
                          <a:latin typeface="Calibri" charset="0"/>
                          <a:ea typeface="Calibri" charset="0"/>
                          <a:cs typeface="Calibri" charset="0"/>
                        </a:rPr>
                        <a:t>22 Sub-Saharan African Countries</a:t>
                      </a:r>
                      <a:r>
                        <a:rPr lang="en-US" sz="1100" b="0" i="0" u="none" strike="noStrike" baseline="30000" dirty="0">
                          <a:solidFill>
                            <a:srgbClr val="222731"/>
                          </a:solidFill>
                          <a:effectLst/>
                          <a:latin typeface="Calibri" charset="0"/>
                          <a:ea typeface="Calibri" charset="0"/>
                          <a:cs typeface="Calibri" charset="0"/>
                        </a:rPr>
                        <a:t>2</a:t>
                      </a:r>
                      <a:endParaRPr lang="en-US" sz="1100" b="0" i="0" u="none" strike="noStrike" dirty="0">
                        <a:solidFill>
                          <a:srgbClr val="222731"/>
                        </a:solidFill>
                        <a:effectLst/>
                        <a:latin typeface="Calibri" charset="0"/>
                        <a:ea typeface="Calibri" charset="0"/>
                        <a:cs typeface="Calibri" charset="0"/>
                      </a:endParaRPr>
                    </a:p>
                    <a:p>
                      <a:pPr algn="ctr" fontAlgn="ctr"/>
                      <a:r>
                        <a:rPr lang="en-US" sz="800" b="0" i="1" kern="1200" dirty="0">
                          <a:solidFill>
                            <a:schemeClr val="tx1"/>
                          </a:solidFill>
                          <a:latin typeface="+mn-lt"/>
                          <a:ea typeface="+mn-ea"/>
                          <a:cs typeface="+mn-cs"/>
                        </a:rPr>
                        <a:t>Other countries may be added on an ad hoc basis</a:t>
                      </a:r>
                      <a:endParaRPr lang="en-US" sz="800" b="0" i="0" u="none" strike="noStrike" dirty="0">
                        <a:solidFill>
                          <a:srgbClr val="222731"/>
                        </a:solidFill>
                        <a:effectLst/>
                        <a:latin typeface="Calibri" charset="0"/>
                        <a:ea typeface="Calibri" charset="0"/>
                        <a:cs typeface="Calibri"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200" b="0" i="0" u="none" strike="noStrike" dirty="0">
                        <a:solidFill>
                          <a:srgbClr val="222731"/>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charset="0"/>
                          <a:ea typeface="Calibri" charset="0"/>
                          <a:cs typeface="Calibri" charset="0"/>
                          <a:hlinkClick r:id="rId6"/>
                        </a:rPr>
                        <a:t>50 Global Access Initiative Countries</a:t>
                      </a:r>
                      <a:endParaRPr lang="en-US" sz="1100" b="0" i="0" u="none" strike="noStrike" kern="1200" dirty="0">
                        <a:solidFill>
                          <a:srgbClr val="000000"/>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222731"/>
                          </a:solidFill>
                          <a:effectLst/>
                          <a:latin typeface="Calibri" charset="0"/>
                          <a:ea typeface="Calibri" charset="0"/>
                          <a:cs typeface="Calibri" charset="0"/>
                          <a:hlinkClick r:id="rId7"/>
                        </a:rPr>
                        <a:t>84 Global Access Program Countries </a:t>
                      </a:r>
                      <a:endParaRPr lang="en-US" sz="1100" b="0" i="0" u="none" strike="noStrike" dirty="0">
                        <a:solidFill>
                          <a:srgbClr val="222731"/>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222731"/>
                          </a:solidFill>
                          <a:effectLst/>
                          <a:latin typeface="Calibri" charset="0"/>
                          <a:ea typeface="Calibri" charset="0"/>
                          <a:cs typeface="Calibri" charset="0"/>
                          <a:hlinkClick r:id="rId8"/>
                        </a:rPr>
                        <a:t>145 Eligible Countries </a:t>
                      </a:r>
                      <a:endParaRPr lang="en-US" sz="1100" b="0" i="0" u="none" strike="noStrike" dirty="0">
                        <a:solidFill>
                          <a:srgbClr val="222731"/>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222731"/>
                          </a:solidFill>
                          <a:effectLst/>
                          <a:latin typeface="Calibri" charset="0"/>
                          <a:ea typeface="Calibri" charset="0"/>
                          <a:cs typeface="Calibri" charset="0"/>
                        </a:rPr>
                        <a:t>Global availability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141125"/>
                  </a:ext>
                </a:extLst>
              </a:tr>
              <a:tr h="529837">
                <a:tc>
                  <a:txBody>
                    <a:bodyPr/>
                    <a:lstStyle/>
                    <a:p>
                      <a:pPr marL="91440" algn="l" fontAlgn="ctr"/>
                      <a:r>
                        <a:rPr lang="en-US" sz="1100" b="1" i="0" u="none" strike="noStrike" dirty="0">
                          <a:solidFill>
                            <a:srgbClr val="000000"/>
                          </a:solidFill>
                          <a:effectLst/>
                          <a:latin typeface="Calibri (Body)"/>
                        </a:rPr>
                        <a:t>Instrument Cost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kern="1200" dirty="0">
                          <a:solidFill>
                            <a:srgbClr val="000000"/>
                          </a:solidFill>
                          <a:effectLst/>
                          <a:latin typeface="Calibri" charset="0"/>
                          <a:cs typeface="Calibri" charset="0"/>
                        </a:rPr>
                        <a:t>~$160,000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kern="1200" dirty="0">
                          <a:solidFill>
                            <a:srgbClr val="000000"/>
                          </a:solidFill>
                          <a:effectLst/>
                          <a:latin typeface="Calibri" charset="0"/>
                          <a:cs typeface="Calibri" charset="0"/>
                        </a:rPr>
                        <a:t>Included in </a:t>
                      </a:r>
                    </a:p>
                    <a:p>
                      <a:pPr algn="ctr" fontAlgn="ctr"/>
                      <a:r>
                        <a:rPr lang="en-US" sz="1100" b="0" i="0" u="none" strike="noStrike" kern="1200" dirty="0">
                          <a:solidFill>
                            <a:srgbClr val="000000"/>
                          </a:solidFill>
                          <a:effectLst/>
                          <a:latin typeface="Calibri" charset="0"/>
                          <a:cs typeface="Calibri" charset="0"/>
                        </a:rPr>
                        <a:t>price per 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chemeClr val="tx1"/>
                          </a:solidFill>
                          <a:effectLst/>
                          <a:latin typeface="Calibri" charset="0"/>
                          <a:ea typeface="Calibri" charset="0"/>
                          <a:cs typeface="Calibri" charset="0"/>
                        </a:rPr>
                        <a:t>Included in </a:t>
                      </a:r>
                      <a:br>
                        <a:rPr lang="en-US" sz="1100" b="0" i="0" u="none" strike="noStrike" dirty="0">
                          <a:solidFill>
                            <a:schemeClr val="tx1"/>
                          </a:solidFill>
                          <a:effectLst/>
                          <a:latin typeface="Calibri" charset="0"/>
                          <a:ea typeface="Calibri" charset="0"/>
                          <a:cs typeface="Calibri" charset="0"/>
                        </a:rPr>
                      </a:br>
                      <a:r>
                        <a:rPr lang="en-US" sz="1100" b="0" i="0" u="none" strike="noStrike" dirty="0">
                          <a:solidFill>
                            <a:schemeClr val="tx1"/>
                          </a:solidFill>
                          <a:effectLst/>
                          <a:latin typeface="Calibri" charset="0"/>
                          <a:ea typeface="Calibri" charset="0"/>
                          <a:cs typeface="Calibri" charset="0"/>
                        </a:rPr>
                        <a:t>price per 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1100" b="0" i="0" u="none" strike="noStrike" dirty="0">
                          <a:solidFill>
                            <a:srgbClr val="000000"/>
                          </a:solidFill>
                          <a:effectLst/>
                          <a:latin typeface="Calibri" charset="0"/>
                          <a:ea typeface="Calibri" charset="0"/>
                          <a:cs typeface="Calibri" charset="0"/>
                        </a:rPr>
                        <a:t>cobas® 4800: ~$100,000</a:t>
                      </a:r>
                    </a:p>
                    <a:p>
                      <a:pPr algn="ctr" fontAlgn="ctr"/>
                      <a:r>
                        <a:rPr lang="sv-SE" sz="1100" b="0" i="0" u="none" strike="noStrike" dirty="0">
                          <a:solidFill>
                            <a:srgbClr val="000000"/>
                          </a:solidFill>
                          <a:effectLst/>
                          <a:latin typeface="Calibri" charset="0"/>
                          <a:ea typeface="Calibri" charset="0"/>
                          <a:cs typeface="Calibri" charset="0"/>
                        </a:rPr>
                        <a:t>cobas® 6800: ~$300,000</a:t>
                      </a:r>
                    </a:p>
                    <a:p>
                      <a:pPr algn="ctr" fontAlgn="ctr"/>
                      <a:r>
                        <a:rPr lang="sv-SE" sz="1100" b="0" i="0" u="none" strike="noStrike" dirty="0">
                          <a:solidFill>
                            <a:srgbClr val="000000"/>
                          </a:solidFill>
                          <a:effectLst/>
                          <a:latin typeface="Calibri" charset="0"/>
                          <a:ea typeface="Calibri" charset="0"/>
                          <a:cs typeface="Calibri" charset="0"/>
                        </a:rPr>
                        <a:t>cobas® 8800: ~$600,000 </a:t>
                      </a:r>
                      <a:endParaRPr lang="en-US" sz="1100" b="0" i="0" u="none" strike="noStrike" dirty="0">
                        <a:solidFill>
                          <a:srgbClr val="000000"/>
                        </a:solidFill>
                        <a:effectLst/>
                        <a:latin typeface="Calibri" charset="0"/>
                        <a:ea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charset="0"/>
                          <a:ea typeface="Calibri" charset="0"/>
                          <a:cs typeface="Calibri" charset="0"/>
                        </a:rPr>
                        <a:t>$17,000 (Gx 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charset="0"/>
                          <a:ea typeface="Calibri" charset="0"/>
                          <a:cs typeface="Calibri" charset="0"/>
                        </a:rPr>
                        <a:t>$10,500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1497654"/>
                  </a:ext>
                </a:extLst>
              </a:tr>
              <a:tr h="457200">
                <a:tc>
                  <a:txBody>
                    <a:bodyPr/>
                    <a:lstStyle/>
                    <a:p>
                      <a:pPr marL="91440" algn="l" fontAlgn="ctr"/>
                      <a:r>
                        <a:rPr lang="en-US" sz="1100" b="1" i="0" u="none" strike="noStrike" dirty="0">
                          <a:solidFill>
                            <a:srgbClr val="000000"/>
                          </a:solidFill>
                          <a:effectLst/>
                          <a:latin typeface="Calibri (Body)"/>
                        </a:rPr>
                        <a:t>Company Contacts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marL="0" marR="0" lvl="0" indent="0" algn="ctr" defTabSz="633062" rtl="0" eaLnBrk="1" fontAlgn="ctr" latinLnBrk="0" hangingPunct="1">
                        <a:lnSpc>
                          <a:spcPct val="100000"/>
                        </a:lnSpc>
                        <a:spcBef>
                          <a:spcPts val="0"/>
                        </a:spcBef>
                        <a:spcAft>
                          <a:spcPts val="0"/>
                        </a:spcAft>
                        <a:buClrTx/>
                        <a:buSzTx/>
                        <a:buFontTx/>
                        <a:buNone/>
                        <a:tabLst/>
                        <a:defRPr/>
                      </a:pPr>
                      <a:r>
                        <a:rPr lang="en-US" sz="950" b="0" i="0" u="none" strike="noStrike" kern="1200" dirty="0">
                          <a:solidFill>
                            <a:srgbClr val="000000"/>
                          </a:solidFill>
                          <a:effectLst/>
                          <a:latin typeface="Calibri" charset="0"/>
                          <a:ea typeface="Calibri" charset="0"/>
                          <a:cs typeface="Calibri" charset="0"/>
                        </a:rPr>
                        <a:t>Francesco Marinucci, Director, Global Market Access &amp; Funding (francesco.marinucci@abbott.com)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950" b="0" i="0" u="none" strike="noStrike" kern="1200" dirty="0">
                        <a:solidFill>
                          <a:srgbClr val="000000"/>
                        </a:solidFill>
                        <a:effectLst/>
                        <a:latin typeface="Calibri" charset="0"/>
                        <a:cs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50" b="0" i="0" u="none" strike="noStrike" dirty="0">
                          <a:solidFill>
                            <a:schemeClr val="tx1"/>
                          </a:solidFill>
                          <a:effectLst/>
                          <a:latin typeface="Calibri" charset="0"/>
                          <a:ea typeface="Calibri" charset="0"/>
                          <a:cs typeface="Calibri" charset="0"/>
                        </a:rPr>
                        <a:t>Tiffany Clarke, Director, Marketing Virology and Global Health (Tiffany.Clarke@hologic.com)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50" b="0" i="0" u="none" strike="noStrike" dirty="0">
                          <a:solidFill>
                            <a:srgbClr val="000000"/>
                          </a:solidFill>
                          <a:effectLst/>
                          <a:latin typeface="Calibri" charset="0"/>
                          <a:ea typeface="Calibri" charset="0"/>
                          <a:cs typeface="Calibri" charset="0"/>
                        </a:rPr>
                        <a:t>Joni Zurawinski, Sr PM, Business Development &amp; Strategy (joni.zurawinski@roche.com)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50" b="0" i="0" u="none" strike="noStrike" kern="1200" dirty="0">
                          <a:solidFill>
                            <a:srgbClr val="000000"/>
                          </a:solidFill>
                          <a:effectLst/>
                          <a:latin typeface="Calibri" charset="0"/>
                          <a:ea typeface="Calibri" charset="0"/>
                          <a:cs typeface="Calibri" charset="0"/>
                        </a:rPr>
                        <a:t>Philippe </a:t>
                      </a:r>
                      <a:r>
                        <a:rPr lang="en-US" sz="950" b="0" i="0" u="none" strike="noStrike" kern="1200" dirty="0" err="1">
                          <a:solidFill>
                            <a:srgbClr val="000000"/>
                          </a:solidFill>
                          <a:effectLst/>
                          <a:latin typeface="Calibri" charset="0"/>
                          <a:ea typeface="Calibri" charset="0"/>
                          <a:cs typeface="Calibri" charset="0"/>
                        </a:rPr>
                        <a:t>Jacon</a:t>
                      </a:r>
                      <a:r>
                        <a:rPr lang="en-US" sz="950" b="0" i="0" u="none" strike="noStrike" kern="1200" dirty="0">
                          <a:solidFill>
                            <a:srgbClr val="000000"/>
                          </a:solidFill>
                          <a:effectLst/>
                          <a:latin typeface="Calibri" charset="0"/>
                          <a:ea typeface="Calibri" charset="0"/>
                          <a:cs typeface="Calibri" charset="0"/>
                        </a:rPr>
                        <a:t>, Senior Vice President, Global Access (Philippe.Jacon@cepheid.com)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50" b="0" i="0" u="none" strike="noStrike" kern="1200" dirty="0">
                          <a:solidFill>
                            <a:srgbClr val="000000"/>
                          </a:solidFill>
                          <a:effectLst/>
                          <a:latin typeface="Calibri" charset="0"/>
                          <a:ea typeface="Calibri" charset="0"/>
                          <a:cs typeface="Calibri" charset="0"/>
                        </a:rPr>
                        <a:t>Mark Destito</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950" b="0" i="0" u="none" strike="noStrike" kern="1200" dirty="0">
                          <a:solidFill>
                            <a:srgbClr val="000000"/>
                          </a:solidFill>
                          <a:effectLst/>
                          <a:latin typeface="Calibri" charset="0"/>
                          <a:ea typeface="Calibri" charset="0"/>
                          <a:cs typeface="Calibri" charset="0"/>
                        </a:rPr>
                        <a:t>Vice President, Global Health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950" b="0" i="0" u="none" strike="noStrike" kern="1200" dirty="0">
                          <a:solidFill>
                            <a:srgbClr val="000000"/>
                          </a:solidFill>
                          <a:effectLst/>
                          <a:latin typeface="Calibri" charset="0"/>
                          <a:ea typeface="Calibri" charset="0"/>
                          <a:cs typeface="Calibri" charset="0"/>
                        </a:rPr>
                        <a:t>(Marc.Destito@qiagen.com)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4970142"/>
                  </a:ext>
                </a:extLst>
              </a:tr>
            </a:tbl>
          </a:graphicData>
        </a:graphic>
      </p:graphicFrame>
      <p:pic>
        <p:nvPicPr>
          <p:cNvPr id="135" name="Picture 134">
            <a:extLst>
              <a:ext uri="{FF2B5EF4-FFF2-40B4-BE49-F238E27FC236}">
                <a16:creationId xmlns:a16="http://schemas.microsoft.com/office/drawing/2014/main" id="{C557A4FD-2F85-45B9-A2F4-67F9DA82640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1144" y="1104021"/>
            <a:ext cx="1251111" cy="6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2F221934-9822-469B-9D4D-326E340E84A2}"/>
              </a:ext>
            </a:extLst>
          </p:cNvPr>
          <p:cNvPicPr>
            <a:picLocks noChangeAspect="1"/>
          </p:cNvPicPr>
          <p:nvPr/>
        </p:nvPicPr>
        <p:blipFill rotWithShape="1">
          <a:blip r:embed="rId10"/>
          <a:srcRect t="24239" b="16276"/>
          <a:stretch/>
        </p:blipFill>
        <p:spPr>
          <a:xfrm>
            <a:off x="10215037" y="1174533"/>
            <a:ext cx="1389599" cy="550064"/>
          </a:xfrm>
          <a:prstGeom prst="rect">
            <a:avLst/>
          </a:prstGeom>
        </p:spPr>
      </p:pic>
      <p:sp>
        <p:nvSpPr>
          <p:cNvPr id="138" name="TextBox 137">
            <a:extLst>
              <a:ext uri="{FF2B5EF4-FFF2-40B4-BE49-F238E27FC236}">
                <a16:creationId xmlns:a16="http://schemas.microsoft.com/office/drawing/2014/main" id="{47D0B0B3-469C-4C2B-B2E3-B35230CFA730}"/>
              </a:ext>
            </a:extLst>
          </p:cNvPr>
          <p:cNvSpPr txBox="1"/>
          <p:nvPr/>
        </p:nvSpPr>
        <p:spPr>
          <a:xfrm>
            <a:off x="409302" y="6322910"/>
            <a:ext cx="10562895" cy="507831"/>
          </a:xfrm>
          <a:prstGeom prst="rect">
            <a:avLst/>
          </a:prstGeom>
          <a:noFill/>
        </p:spPr>
        <p:txBody>
          <a:bodyPr wrap="square" rtlCol="0">
            <a:spAutoFit/>
          </a:bodyPr>
          <a:lstStyle/>
          <a:p>
            <a:r>
              <a:rPr lang="en-US" sz="900" b="0" i="1" dirty="0">
                <a:solidFill>
                  <a:schemeClr val="tx1"/>
                </a:solidFill>
                <a:latin typeface="+mj-lt"/>
              </a:rPr>
              <a:t>1. Other GeneXpert models include Infinity-48 and Infinity-80. To be available soon on GeneXpert Edge</a:t>
            </a:r>
          </a:p>
          <a:p>
            <a:r>
              <a:rPr lang="en-US" sz="900" b="0" i="1" dirty="0">
                <a:solidFill>
                  <a:schemeClr val="tx1"/>
                </a:solidFill>
                <a:latin typeface="+mj-lt"/>
              </a:rPr>
              <a:t>2. Angola, Benin, Burkina Faso, Burundi, Cameroon, Chad, Congo, DRC, Ethiopia, Guinea, Kenya, Liberia, Malawi, Mali, Mozambique, Nigeria, Rwanda, Senegal, South Sudan, Tanzania, Togo, Uganda. </a:t>
            </a:r>
          </a:p>
          <a:p>
            <a:r>
              <a:rPr lang="en-US" sz="900" b="0" i="1" dirty="0">
                <a:solidFill>
                  <a:schemeClr val="tx1"/>
                </a:solidFill>
                <a:latin typeface="+mj-lt"/>
              </a:rPr>
              <a:t>3. This is a ceiling price associated with the volume commitment outlined above; lower prices may be accessed on a country-by-country basis 	</a:t>
            </a:r>
          </a:p>
        </p:txBody>
      </p:sp>
      <p:pic>
        <p:nvPicPr>
          <p:cNvPr id="139" name="Picture 138">
            <a:extLst>
              <a:ext uri="{FF2B5EF4-FFF2-40B4-BE49-F238E27FC236}">
                <a16:creationId xmlns:a16="http://schemas.microsoft.com/office/drawing/2014/main" id="{6C9655A7-B2A6-4172-B348-5FB9A3450589}"/>
              </a:ext>
            </a:extLst>
          </p:cNvPr>
          <p:cNvPicPr>
            <a:picLocks noChangeAspect="1"/>
          </p:cNvPicPr>
          <p:nvPr/>
        </p:nvPicPr>
        <p:blipFill rotWithShape="1">
          <a:blip r:embed="rId11">
            <a:extLst>
              <a:ext uri="{28A0092B-C50C-407E-A947-70E740481C1C}">
                <a14:useLocalDpi xmlns:a14="http://schemas.microsoft.com/office/drawing/2010/main" val="0"/>
              </a:ext>
            </a:extLst>
          </a:blip>
          <a:srcRect l="6359" t="5369" r="4297" b="5879"/>
          <a:stretch/>
        </p:blipFill>
        <p:spPr bwMode="auto">
          <a:xfrm>
            <a:off x="8560406" y="1154994"/>
            <a:ext cx="1167975" cy="60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Rounded Corners 139">
            <a:extLst>
              <a:ext uri="{FF2B5EF4-FFF2-40B4-BE49-F238E27FC236}">
                <a16:creationId xmlns:a16="http://schemas.microsoft.com/office/drawing/2014/main" id="{606A7B70-7C8A-488F-A186-89925CA01EC8}"/>
              </a:ext>
            </a:extLst>
          </p:cNvPr>
          <p:cNvSpPr/>
          <p:nvPr/>
        </p:nvSpPr>
        <p:spPr bwMode="auto">
          <a:xfrm>
            <a:off x="409302" y="1166589"/>
            <a:ext cx="1715743" cy="189965"/>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charset="0"/>
                <a:ea typeface="Calibri" charset="0"/>
                <a:cs typeface="Calibri" charset="0"/>
              </a:rPr>
              <a:t>Conventional</a:t>
            </a:r>
            <a:endParaRPr kumimoji="0" lang="mr-IN" sz="1200" b="1" i="0"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sp>
        <p:nvSpPr>
          <p:cNvPr id="141" name="Rectangle: Rounded Corners 140">
            <a:extLst>
              <a:ext uri="{FF2B5EF4-FFF2-40B4-BE49-F238E27FC236}">
                <a16:creationId xmlns:a16="http://schemas.microsoft.com/office/drawing/2014/main" id="{AC5FDBF6-7AD4-43B7-8306-6211E15D8E58}"/>
              </a:ext>
            </a:extLst>
          </p:cNvPr>
          <p:cNvSpPr/>
          <p:nvPr/>
        </p:nvSpPr>
        <p:spPr bwMode="auto">
          <a:xfrm>
            <a:off x="409302" y="1425727"/>
            <a:ext cx="1715743" cy="189965"/>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charset="0"/>
                <a:ea typeface="Calibri" charset="0"/>
                <a:cs typeface="Calibri" charset="0"/>
              </a:rPr>
              <a:t>Near Point-of-Care</a:t>
            </a:r>
            <a:endParaRPr kumimoji="0" lang="mr-IN" sz="1200" b="1" i="0"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13405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5">
            <a:extLst>
              <a:ext uri="{FF2B5EF4-FFF2-40B4-BE49-F238E27FC236}">
                <a16:creationId xmlns:a16="http://schemas.microsoft.com/office/drawing/2014/main" id="{DA8D6152-30A3-1A4E-83FF-0C549CBA2E2A}"/>
              </a:ext>
            </a:extLst>
          </p:cNvPr>
          <p:cNvSpPr>
            <a:spLocks noGrp="1"/>
          </p:cNvSpPr>
          <p:nvPr>
            <p:ph type="title"/>
          </p:nvPr>
        </p:nvSpPr>
        <p:spPr>
          <a:xfrm>
            <a:off x="0" y="15570"/>
            <a:ext cx="10553699" cy="1003676"/>
          </a:xfrm>
        </p:spPr>
        <p:txBody>
          <a:bodyPr>
            <a:noAutofit/>
          </a:bodyPr>
          <a:lstStyle/>
          <a:p>
            <a:r>
              <a:rPr lang="en-US" sz="2400" cap="none" dirty="0">
                <a:latin typeface="Calibri" panose="020F0502020204030204" pitchFamily="34" charset="0"/>
                <a:ea typeface="Cambria" panose="02040503050406030204" pitchFamily="18" charset="0"/>
                <a:cs typeface="Calibri" panose="020F0502020204030204" pitchFamily="34" charset="0"/>
              </a:rPr>
              <a:t>When accounting for additional costs including sample collection, instrument, service and maintenance, and supply chain, estimated costs increase by $1-$6 </a:t>
            </a:r>
          </a:p>
        </p:txBody>
      </p:sp>
      <p:sp>
        <p:nvSpPr>
          <p:cNvPr id="3" name="Slide Number Placeholder 2">
            <a:extLst>
              <a:ext uri="{FF2B5EF4-FFF2-40B4-BE49-F238E27FC236}">
                <a16:creationId xmlns:a16="http://schemas.microsoft.com/office/drawing/2014/main" id="{1BB2B804-CBF4-D640-8BE1-25C704D45108}"/>
              </a:ext>
            </a:extLst>
          </p:cNvPr>
          <p:cNvSpPr>
            <a:spLocks noGrp="1"/>
          </p:cNvSpPr>
          <p:nvPr>
            <p:ph type="sldNum" sz="quarter" idx="12"/>
          </p:nvPr>
        </p:nvSpPr>
        <p:spPr/>
        <p:txBody>
          <a:bodyPr/>
          <a:lstStyle/>
          <a:p>
            <a:fld id="{820B3559-580C-424C-8576-FE6F0EC1DA82}" type="slidenum">
              <a:rPr lang="en-CA" smtClean="0"/>
              <a:pPr/>
              <a:t>8</a:t>
            </a:fld>
            <a:endParaRPr lang="en-CA" dirty="0"/>
          </a:p>
        </p:txBody>
      </p:sp>
      <p:graphicFrame>
        <p:nvGraphicFramePr>
          <p:cNvPr id="36" name="Table 35">
            <a:extLst>
              <a:ext uri="{FF2B5EF4-FFF2-40B4-BE49-F238E27FC236}">
                <a16:creationId xmlns:a16="http://schemas.microsoft.com/office/drawing/2014/main" id="{9D87A359-F849-44F5-96C6-B1480704EA75}"/>
              </a:ext>
            </a:extLst>
          </p:cNvPr>
          <p:cNvGraphicFramePr>
            <a:graphicFrameLocks noGrp="1"/>
          </p:cNvGraphicFramePr>
          <p:nvPr>
            <p:extLst>
              <p:ext uri="{D42A27DB-BD31-4B8C-83A1-F6EECF244321}">
                <p14:modId xmlns:p14="http://schemas.microsoft.com/office/powerpoint/2010/main" val="924437135"/>
              </p:ext>
            </p:extLst>
          </p:nvPr>
        </p:nvGraphicFramePr>
        <p:xfrm>
          <a:off x="701956" y="1114475"/>
          <a:ext cx="10539279" cy="5143354"/>
        </p:xfrm>
        <a:graphic>
          <a:graphicData uri="http://schemas.openxmlformats.org/drawingml/2006/table">
            <a:tbl>
              <a:tblPr/>
              <a:tblGrid>
                <a:gridCol w="3310389">
                  <a:extLst>
                    <a:ext uri="{9D8B030D-6E8A-4147-A177-3AD203B41FA5}">
                      <a16:colId xmlns:a16="http://schemas.microsoft.com/office/drawing/2014/main" val="1882931212"/>
                    </a:ext>
                  </a:extLst>
                </a:gridCol>
                <a:gridCol w="1204815">
                  <a:extLst>
                    <a:ext uri="{9D8B030D-6E8A-4147-A177-3AD203B41FA5}">
                      <a16:colId xmlns:a16="http://schemas.microsoft.com/office/drawing/2014/main" val="1635268263"/>
                    </a:ext>
                  </a:extLst>
                </a:gridCol>
                <a:gridCol w="1204815">
                  <a:extLst>
                    <a:ext uri="{9D8B030D-6E8A-4147-A177-3AD203B41FA5}">
                      <a16:colId xmlns:a16="http://schemas.microsoft.com/office/drawing/2014/main" val="3651322226"/>
                    </a:ext>
                  </a:extLst>
                </a:gridCol>
                <a:gridCol w="1204815">
                  <a:extLst>
                    <a:ext uri="{9D8B030D-6E8A-4147-A177-3AD203B41FA5}">
                      <a16:colId xmlns:a16="http://schemas.microsoft.com/office/drawing/2014/main" val="3692058017"/>
                    </a:ext>
                  </a:extLst>
                </a:gridCol>
                <a:gridCol w="1204815">
                  <a:extLst>
                    <a:ext uri="{9D8B030D-6E8A-4147-A177-3AD203B41FA5}">
                      <a16:colId xmlns:a16="http://schemas.microsoft.com/office/drawing/2014/main" val="666757361"/>
                    </a:ext>
                  </a:extLst>
                </a:gridCol>
                <a:gridCol w="1204815">
                  <a:extLst>
                    <a:ext uri="{9D8B030D-6E8A-4147-A177-3AD203B41FA5}">
                      <a16:colId xmlns:a16="http://schemas.microsoft.com/office/drawing/2014/main" val="4162838535"/>
                    </a:ext>
                  </a:extLst>
                </a:gridCol>
                <a:gridCol w="1204815">
                  <a:extLst>
                    <a:ext uri="{9D8B030D-6E8A-4147-A177-3AD203B41FA5}">
                      <a16:colId xmlns:a16="http://schemas.microsoft.com/office/drawing/2014/main" val="321186454"/>
                    </a:ext>
                  </a:extLst>
                </a:gridCol>
              </a:tblGrid>
              <a:tr h="548947">
                <a:tc>
                  <a:txBody>
                    <a:bodyPr/>
                    <a:lstStyle/>
                    <a:p>
                      <a:pPr algn="ctr" fontAlgn="b"/>
                      <a:r>
                        <a:rPr lang="en-US" sz="11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300" b="1" i="0" u="none" strike="noStrike" dirty="0">
                          <a:solidFill>
                            <a:srgbClr val="FFFFFF"/>
                          </a:solidFill>
                          <a:effectLst/>
                          <a:latin typeface="Calibri" panose="020F0502020204030204" pitchFamily="34" charset="0"/>
                        </a:rPr>
                        <a:t>Abbott</a:t>
                      </a:r>
                      <a:r>
                        <a:rPr lang="en-US" sz="1300" b="1" i="1" u="none" strike="noStrike" dirty="0">
                          <a:solidFill>
                            <a:srgbClr val="FFFFFF"/>
                          </a:solidFill>
                          <a:effectLst/>
                          <a:latin typeface="Calibri" panose="020F0502020204030204" pitchFamily="34" charset="0"/>
                        </a:rPr>
                        <a:t> </a:t>
                      </a:r>
                    </a:p>
                    <a:p>
                      <a:pPr algn="ctr" fontAlgn="ctr"/>
                      <a:r>
                        <a:rPr lang="en-US" sz="1300" b="1" i="1" u="none" strike="noStrike" dirty="0" err="1">
                          <a:solidFill>
                            <a:srgbClr val="FFFFFF"/>
                          </a:solidFill>
                          <a:effectLst/>
                          <a:latin typeface="Calibri" panose="020F0502020204030204" pitchFamily="34" charset="0"/>
                        </a:rPr>
                        <a:t>Real</a:t>
                      </a:r>
                      <a:r>
                        <a:rPr lang="en-US" sz="1300" b="1" i="0" u="none" strike="noStrike" dirty="0" err="1">
                          <a:solidFill>
                            <a:srgbClr val="FFFFFF"/>
                          </a:solidFill>
                          <a:effectLst/>
                          <a:latin typeface="Calibri" panose="020F0502020204030204" pitchFamily="34" charset="0"/>
                        </a:rPr>
                        <a:t>Time</a:t>
                      </a:r>
                      <a:r>
                        <a:rPr lang="en-US" sz="1300" b="1" i="0" u="none" strike="noStrike" dirty="0">
                          <a:solidFill>
                            <a:srgbClr val="FFFFFF"/>
                          </a:solidFill>
                          <a:effectLst/>
                          <a:latin typeface="Calibri" panose="020F0502020204030204" pitchFamily="34" charset="0"/>
                        </a:rPr>
                        <a:t> High Risk (HR) HPV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hMerge="1">
                  <a:txBody>
                    <a:bodyPr/>
                    <a:lstStyle/>
                    <a:p>
                      <a:pPr algn="ctr" fontAlgn="ct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n-US" sz="1300" b="1" i="0" u="none" strike="noStrike" dirty="0">
                          <a:solidFill>
                            <a:srgbClr val="FFFFFF"/>
                          </a:solidFill>
                          <a:effectLst/>
                          <a:latin typeface="Calibri" charset="0"/>
                          <a:ea typeface="Calibri" charset="0"/>
                          <a:cs typeface="Calibri" charset="0"/>
                        </a:rPr>
                        <a:t>Hologic </a:t>
                      </a:r>
                    </a:p>
                    <a:p>
                      <a:pPr algn="ctr" fontAlgn="ctr"/>
                      <a:r>
                        <a:rPr lang="en-US" sz="1300" b="1" i="0" u="none" strike="noStrike" dirty="0">
                          <a:solidFill>
                            <a:srgbClr val="FFFFFF"/>
                          </a:solidFill>
                          <a:effectLst/>
                          <a:latin typeface="Calibri" charset="0"/>
                          <a:ea typeface="Calibri" charset="0"/>
                          <a:cs typeface="Calibri" charset="0"/>
                        </a:rPr>
                        <a:t>Aptima HPV</a:t>
                      </a:r>
                    </a:p>
                  </a:txBody>
                  <a:tcPr marL="0" marR="0" marT="0" marB="0"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fontAlgn="ctr"/>
                      <a:r>
                        <a:rPr lang="en-US" sz="1300" b="1" i="0" u="none" strike="noStrike" dirty="0">
                          <a:solidFill>
                            <a:srgbClr val="FFFFFF"/>
                          </a:solidFill>
                          <a:effectLst/>
                          <a:latin typeface="Calibri" panose="020F0502020204030204" pitchFamily="34" charset="0"/>
                        </a:rPr>
                        <a:t>Roche </a:t>
                      </a:r>
                      <a:r>
                        <a:rPr lang="en-US" sz="1300" b="1" i="0" u="none" strike="noStrike" dirty="0" err="1">
                          <a:solidFill>
                            <a:srgbClr val="FFFFFF"/>
                          </a:solidFill>
                          <a:effectLst/>
                          <a:latin typeface="Calibri" panose="020F0502020204030204" pitchFamily="34" charset="0"/>
                        </a:rPr>
                        <a:t>cobas</a:t>
                      </a:r>
                      <a:r>
                        <a:rPr lang="en-US" sz="1300" b="1" i="0" u="none" strike="noStrike" dirty="0">
                          <a:solidFill>
                            <a:srgbClr val="FFFFFF"/>
                          </a:solidFill>
                          <a:effectLst/>
                          <a:latin typeface="Calibri" panose="020F0502020204030204" pitchFamily="34" charset="0"/>
                        </a:rPr>
                        <a:t>® 4/6/8800 HPV </a:t>
                      </a:r>
                    </a:p>
                  </a:txBody>
                  <a:tcPr marL="0" marR="0" marT="0" marB="0" anchor="ctr">
                    <a:solidFill>
                      <a:schemeClr val="accent5">
                        <a:lumMod val="75000"/>
                      </a:schemeClr>
                    </a:solidFill>
                  </a:tcPr>
                </a:tc>
                <a:tc>
                  <a:txBody>
                    <a:bodyPr/>
                    <a:lstStyle/>
                    <a:p>
                      <a:pPr algn="ctr" fontAlgn="ctr"/>
                      <a:r>
                        <a:rPr lang="en-US" sz="1300" b="1" i="0" u="none" strike="noStrike" dirty="0">
                          <a:solidFill>
                            <a:srgbClr val="FFFFFF"/>
                          </a:solidFill>
                          <a:effectLst/>
                          <a:latin typeface="Calibri" panose="020F0502020204030204" pitchFamily="34" charset="0"/>
                        </a:rPr>
                        <a:t>Cepheid </a:t>
                      </a:r>
                    </a:p>
                    <a:p>
                      <a:pPr algn="ctr" fontAlgn="ctr"/>
                      <a:r>
                        <a:rPr lang="en-US" sz="1300" b="1" i="0" u="none" strike="noStrike" dirty="0" err="1">
                          <a:solidFill>
                            <a:srgbClr val="FFFFFF"/>
                          </a:solidFill>
                          <a:effectLst/>
                          <a:latin typeface="Calibri" panose="020F0502020204030204" pitchFamily="34" charset="0"/>
                        </a:rPr>
                        <a:t>Xpert</a:t>
                      </a:r>
                      <a:r>
                        <a:rPr lang="en-US" sz="1300" b="1" i="0" u="none" strike="noStrike" dirty="0">
                          <a:solidFill>
                            <a:srgbClr val="FFFFFF"/>
                          </a:solidFill>
                          <a:effectLst/>
                          <a:latin typeface="Calibri" panose="020F0502020204030204" pitchFamily="34" charset="0"/>
                        </a:rPr>
                        <a:t> HPV</a:t>
                      </a:r>
                    </a:p>
                  </a:txBody>
                  <a:tcPr marL="0" marR="0" marT="0" marB="0" anchor="ctr">
                    <a:lnR w="12700" cap="flat" cmpd="sng" algn="ctr">
                      <a:solidFill>
                        <a:schemeClr val="tx1"/>
                      </a:solidFill>
                      <a:prstDash val="solid"/>
                      <a:round/>
                      <a:headEnd type="none" w="med" len="med"/>
                      <a:tailEnd type="none" w="med" len="med"/>
                    </a:lnR>
                    <a:solidFill>
                      <a:schemeClr val="accent5"/>
                    </a:solidFill>
                  </a:tcPr>
                </a:tc>
                <a:tc>
                  <a:txBody>
                    <a:bodyPr/>
                    <a:lstStyle/>
                    <a:p>
                      <a:pPr algn="ctr" fontAlgn="ctr"/>
                      <a:r>
                        <a:rPr lang="en-US" sz="1300" b="1" i="0" u="none" strike="noStrike" dirty="0">
                          <a:solidFill>
                            <a:srgbClr val="FFFFFF"/>
                          </a:solidFill>
                          <a:effectLst/>
                          <a:latin typeface="Calibri" panose="020F0502020204030204" pitchFamily="34" charset="0"/>
                        </a:rPr>
                        <a:t>Qiagen </a:t>
                      </a:r>
                    </a:p>
                    <a:p>
                      <a:pPr algn="ctr" fontAlgn="ctr"/>
                      <a:r>
                        <a:rPr lang="en-US" sz="1300" b="1" i="0" u="none" strike="noStrike" dirty="0" err="1">
                          <a:solidFill>
                            <a:srgbClr val="FFFFFF"/>
                          </a:solidFill>
                          <a:effectLst/>
                          <a:latin typeface="Calibri" panose="020F0502020204030204" pitchFamily="34" charset="0"/>
                        </a:rPr>
                        <a:t>careHPV</a:t>
                      </a:r>
                      <a:endParaRPr lang="en-US" sz="13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accent5"/>
                    </a:solidFill>
                  </a:tcPr>
                </a:tc>
                <a:extLst>
                  <a:ext uri="{0D108BD9-81ED-4DB2-BD59-A6C34878D82A}">
                    <a16:rowId xmlns:a16="http://schemas.microsoft.com/office/drawing/2014/main" val="3307113494"/>
                  </a:ext>
                </a:extLst>
              </a:tr>
              <a:tr h="343369">
                <a:tc>
                  <a:txBody>
                    <a:bodyPr/>
                    <a:lstStyle/>
                    <a:p>
                      <a:pPr marL="45720" lvl="1" algn="l" fontAlgn="b"/>
                      <a:r>
                        <a:rPr lang="en-US" sz="1200" b="1" i="0" u="none" strike="noStrike" dirty="0">
                          <a:solidFill>
                            <a:srgbClr val="000000"/>
                          </a:solidFill>
                          <a:effectLst/>
                          <a:latin typeface="Calibri" panose="020F0502020204030204" pitchFamily="34" charset="0"/>
                        </a:rPr>
                        <a:t>HPV Test (supplier price)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7230542"/>
                  </a:ext>
                </a:extLst>
              </a:tr>
              <a:tr h="239115">
                <a:tc>
                  <a:txBody>
                    <a:bodyPr/>
                    <a:lstStyle/>
                    <a:p>
                      <a:pPr marL="45720" lvl="1" indent="-404462" algn="ctr" defTabSz="633062" rtl="0" eaLnBrk="1" fontAlgn="b" latinLnBrk="0" hangingPunct="1"/>
                      <a:r>
                        <a:rPr lang="en-US" sz="1200" b="1" i="0" u="none" strike="noStrike" kern="1200" dirty="0">
                          <a:solidFill>
                            <a:srgbClr val="000000"/>
                          </a:solidFill>
                          <a:effectLst/>
                          <a:latin typeface="Calibri" panose="020F0502020204030204" pitchFamily="34" charset="0"/>
                          <a:ea typeface="+mn-ea"/>
                          <a:cs typeface="+mn-cs"/>
                        </a:rPr>
                        <a:t>Laboratory Costs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100" b="0" i="1"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100" b="0" i="1"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100" b="0" i="1"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100" b="0" i="1"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endParaRPr lang="en-US" sz="1100" b="0" i="1"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08731890"/>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Reagents &amp; proprietary consumables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64018186"/>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Controls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1" u="none" strike="noStrike" dirty="0">
                          <a:solidFill>
                            <a:srgbClr val="00B050"/>
                          </a:solidFill>
                          <a:effectLst/>
                          <a:latin typeface="Calibri" panose="020F0502020204030204"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509088526"/>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Non-proprietary consumables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20687963"/>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Instrument placement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40054298"/>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Bundled service and maintenance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a:t>
                      </a:r>
                      <a:endPar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8484997"/>
                  </a:ext>
                </a:extLst>
              </a:tr>
              <a:tr h="239115">
                <a:tc>
                  <a:txBody>
                    <a:bodyPr/>
                    <a:lstStyle/>
                    <a:p>
                      <a:pPr marL="137160" lvl="1" algn="l" fontAlgn="b"/>
                      <a:r>
                        <a:rPr lang="en-US" sz="1200" b="0" i="0" u="none" strike="noStrike" dirty="0">
                          <a:solidFill>
                            <a:srgbClr val="000000"/>
                          </a:solidFill>
                          <a:effectLst/>
                          <a:latin typeface="Calibri" panose="020F0502020204030204" pitchFamily="34" charset="0"/>
                        </a:rPr>
                        <a:t>Invalid results due to instrument errors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36171234"/>
                  </a:ext>
                </a:extLst>
              </a:tr>
              <a:tr h="286433">
                <a:tc>
                  <a:txBody>
                    <a:bodyPr/>
                    <a:lstStyle/>
                    <a:p>
                      <a:pPr marL="45720" lvl="1" indent="-404462" algn="ctr" defTabSz="633062" rtl="0" eaLnBrk="1" fontAlgn="b" latinLnBrk="0" hangingPunct="1"/>
                      <a:r>
                        <a:rPr lang="en-US" sz="1200" b="1" i="0" u="none" strike="noStrike" kern="1200" dirty="0">
                          <a:solidFill>
                            <a:srgbClr val="000000"/>
                          </a:solidFill>
                          <a:effectLst/>
                          <a:latin typeface="Calibri" panose="020F0502020204030204" pitchFamily="34" charset="0"/>
                          <a:ea typeface="+mn-ea"/>
                          <a:cs typeface="+mn-cs"/>
                        </a:rPr>
                        <a:t>Supply Chain Costs (incoterms)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FCA</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DAP</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DAP</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CPT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Ex-works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lang="en-US" sz="1100" b="0" i="1" u="none" strike="noStrike" dirty="0">
                          <a:solidFill>
                            <a:srgbClr val="000000"/>
                          </a:solidFill>
                          <a:effectLst/>
                          <a:latin typeface="Calibri" panose="020F0502020204030204" pitchFamily="34" charset="0"/>
                        </a:rPr>
                        <a:t>Ex-works</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27171594"/>
                  </a:ext>
                </a:extLst>
              </a:tr>
              <a:tr h="270998">
                <a:tc>
                  <a:txBody>
                    <a:bodyPr/>
                    <a:lstStyle/>
                    <a:p>
                      <a:pPr marL="137160" lvl="1" algn="l" fontAlgn="b"/>
                      <a:r>
                        <a:rPr lang="en-US" sz="1200" b="0" i="0" u="none" strike="noStrike" dirty="0">
                          <a:solidFill>
                            <a:srgbClr val="000000"/>
                          </a:solidFill>
                          <a:effectLst/>
                          <a:latin typeface="Calibri" panose="020F0502020204030204" pitchFamily="34" charset="0"/>
                        </a:rPr>
                        <a:t>Pre-carriage &amp; Export customs clearance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a:t>
                      </a:r>
                      <a:endPar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a:t>
                      </a:r>
                      <a:endPar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08375669"/>
                  </a:ext>
                </a:extLst>
              </a:tr>
              <a:tr h="270998">
                <a:tc>
                  <a:txBody>
                    <a:bodyPr/>
                    <a:lstStyle/>
                    <a:p>
                      <a:pPr marL="137160" lvl="1" algn="l" fontAlgn="b"/>
                      <a:r>
                        <a:rPr lang="en-US" sz="1200" b="0" i="0" u="none" strike="noStrike" dirty="0">
                          <a:solidFill>
                            <a:srgbClr val="000000"/>
                          </a:solidFill>
                          <a:effectLst/>
                          <a:latin typeface="Calibri" panose="020F0502020204030204" pitchFamily="34" charset="0"/>
                        </a:rPr>
                        <a:t>Freight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07168510"/>
                  </a:ext>
                </a:extLst>
              </a:tr>
              <a:tr h="270998">
                <a:tc>
                  <a:txBody>
                    <a:bodyPr/>
                    <a:lstStyle/>
                    <a:p>
                      <a:pPr marL="137160" lvl="1" algn="l" fontAlgn="b"/>
                      <a:r>
                        <a:rPr lang="en-US" sz="1200" b="0" i="0" u="none" strike="noStrike" dirty="0">
                          <a:solidFill>
                            <a:srgbClr val="000000"/>
                          </a:solidFill>
                          <a:effectLst/>
                          <a:latin typeface="Calibri" panose="020F0502020204030204" pitchFamily="34" charset="0"/>
                        </a:rPr>
                        <a:t>Logistics/Local Distribution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46980046"/>
                  </a:ext>
                </a:extLst>
              </a:tr>
              <a:tr h="270998">
                <a:tc>
                  <a:txBody>
                    <a:bodyPr/>
                    <a:lstStyle/>
                    <a:p>
                      <a:pPr marL="137160" lvl="1" algn="l" fontAlgn="b"/>
                      <a:r>
                        <a:rPr lang="en-US" sz="1200" b="0" i="0" u="none" strike="noStrike" dirty="0">
                          <a:solidFill>
                            <a:srgbClr val="000000"/>
                          </a:solidFill>
                          <a:effectLst/>
                          <a:latin typeface="Calibri" panose="020F0502020204030204" pitchFamily="34" charset="0"/>
                        </a:rPr>
                        <a:t>Distributor and local agent fees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B050"/>
                          </a:solidFill>
                          <a:effectLst/>
                          <a:latin typeface="Calibri" panose="020F0502020204030204" pitchFamily="34" charset="0"/>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43005919"/>
                  </a:ext>
                </a:extLst>
              </a:tr>
              <a:tr h="270998">
                <a:tc>
                  <a:txBody>
                    <a:bodyPr/>
                    <a:lstStyle/>
                    <a:p>
                      <a:pPr marL="137160" lvl="1" algn="l" fontAlgn="b"/>
                      <a:r>
                        <a:rPr lang="en-US" sz="1200" b="0" i="0" u="none" strike="noStrike" dirty="0">
                          <a:solidFill>
                            <a:srgbClr val="000000"/>
                          </a:solidFill>
                          <a:effectLst/>
                          <a:latin typeface="Calibri" panose="020F0502020204030204" pitchFamily="34" charset="0"/>
                        </a:rPr>
                        <a:t>Import duty / Taxes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06120918"/>
                  </a:ext>
                </a:extLst>
              </a:tr>
              <a:tr h="186581">
                <a:tc>
                  <a:txBody>
                    <a:bodyPr/>
                    <a:lstStyle/>
                    <a:p>
                      <a:pPr lvl="1" algn="l" fontAlgn="b"/>
                      <a:r>
                        <a:rPr lang="en-US" sz="12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62959124"/>
                  </a:ext>
                </a:extLst>
              </a:tr>
              <a:tr h="239115">
                <a:tc>
                  <a:txBody>
                    <a:bodyPr/>
                    <a:lstStyle/>
                    <a:p>
                      <a:pPr marL="45720" lvl="1" algn="l" fontAlgn="b"/>
                      <a:r>
                        <a:rPr lang="en-US" sz="1200" b="1" i="0" u="none" strike="noStrike" dirty="0">
                          <a:solidFill>
                            <a:srgbClr val="000000"/>
                          </a:solidFill>
                          <a:effectLst/>
                          <a:latin typeface="Calibri" panose="020F0502020204030204" pitchFamily="34" charset="0"/>
                        </a:rPr>
                        <a:t>Price per Patient Test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$8.15</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$7.16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$11.99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$18.54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$6.66</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047557230"/>
                  </a:ext>
                </a:extLst>
              </a:tr>
              <a:tr h="255057">
                <a:tc>
                  <a:txBody>
                    <a:bodyPr/>
                    <a:lstStyle/>
                    <a:p>
                      <a:pPr marL="45720" lvl="1" algn="l" fontAlgn="b"/>
                      <a:r>
                        <a:rPr lang="en-US" sz="1200" b="1" i="0" u="none" strike="noStrike" dirty="0">
                          <a:solidFill>
                            <a:srgbClr val="000000"/>
                          </a:solidFill>
                          <a:effectLst/>
                          <a:latin typeface="Calibri" panose="020F0502020204030204" pitchFamily="34" charset="0"/>
                        </a:rPr>
                        <a:t>Sample Collection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$0.80</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$0.80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633062"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$2.95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$5.28</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393462"/>
                  </a:ext>
                </a:extLst>
              </a:tr>
              <a:tr h="255057">
                <a:tc>
                  <a:txBody>
                    <a:bodyPr/>
                    <a:lstStyle/>
                    <a:p>
                      <a:pPr marL="45720" lvl="1" algn="l" fontAlgn="b"/>
                      <a:r>
                        <a:rPr lang="en-US" sz="1200" b="1" i="0" u="none" strike="noStrike" dirty="0">
                          <a:solidFill>
                            <a:srgbClr val="000000"/>
                          </a:solidFill>
                          <a:effectLst/>
                          <a:latin typeface="Calibri" panose="020F0502020204030204" pitchFamily="34" charset="0"/>
                        </a:rPr>
                        <a:t>Total Cost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$8.95</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$7.96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$12.49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$13.18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$21.49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$11.94</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09453437"/>
                  </a:ext>
                </a:extLst>
              </a:tr>
            </a:tbl>
          </a:graphicData>
        </a:graphic>
      </p:graphicFrame>
      <p:sp>
        <p:nvSpPr>
          <p:cNvPr id="52" name="Rectangle 51">
            <a:extLst>
              <a:ext uri="{FF2B5EF4-FFF2-40B4-BE49-F238E27FC236}">
                <a16:creationId xmlns:a16="http://schemas.microsoft.com/office/drawing/2014/main" id="{98F2312F-8872-4C92-884F-99777DCF3A65}"/>
              </a:ext>
            </a:extLst>
          </p:cNvPr>
          <p:cNvSpPr/>
          <p:nvPr/>
        </p:nvSpPr>
        <p:spPr>
          <a:xfrm>
            <a:off x="226424" y="6271876"/>
            <a:ext cx="11782696" cy="615553"/>
          </a:xfrm>
          <a:prstGeom prst="rect">
            <a:avLst/>
          </a:prstGeom>
        </p:spPr>
        <p:txBody>
          <a:bodyPr wrap="square">
            <a:spAutoFit/>
          </a:bodyPr>
          <a:lstStyle/>
          <a:p>
            <a:r>
              <a:rPr lang="en-US" sz="850" b="0" i="1" dirty="0">
                <a:solidFill>
                  <a:schemeClr val="tx1"/>
                </a:solidFill>
                <a:latin typeface="+mj-lt"/>
                <a:ea typeface="Calibri" panose="020F0502020204030204" pitchFamily="34" charset="0"/>
                <a:cs typeface="Times New Roman" panose="02020603050405020304" pitchFamily="18" charset="0"/>
              </a:rPr>
              <a:t>Price-per-patient-test calculations include: reagents, cartridges, proprietary consumables, controls, instrument, bundled service and maintenance, grant estimates freight and insurance (10%), distributor margin (3%), and logistics/local distribution (2%). Procurement estimates from CHAI UCPOC grant PO analysis in Uganda &amp; Tanzania and HIV VL &amp; EID PO analysis for 2017 procurement in Uganda, Tanzania, Zimbabwe, and Malawi. Customs clearance, taxes, duties, </a:t>
            </a:r>
            <a:r>
              <a:rPr lang="en-US" sz="850" b="0" i="1" dirty="0" err="1">
                <a:solidFill>
                  <a:schemeClr val="tx1"/>
                </a:solidFill>
                <a:latin typeface="+mj-lt"/>
                <a:ea typeface="Calibri" panose="020F0502020204030204" pitchFamily="34" charset="0"/>
                <a:cs typeface="Times New Roman" panose="02020603050405020304" pitchFamily="18" charset="0"/>
              </a:rPr>
              <a:t>etc</a:t>
            </a:r>
            <a:r>
              <a:rPr lang="en-US" sz="850" b="0" i="1" dirty="0">
                <a:solidFill>
                  <a:schemeClr val="tx1"/>
                </a:solidFill>
                <a:latin typeface="+mj-lt"/>
                <a:ea typeface="Calibri" panose="020F0502020204030204" pitchFamily="34" charset="0"/>
                <a:cs typeface="Times New Roman" panose="02020603050405020304" pitchFamily="18" charset="0"/>
              </a:rPr>
              <a:t> assumed to be waived while supplier trainings assumed included in current pricing. Error rates from </a:t>
            </a:r>
            <a:r>
              <a:rPr lang="en-US" sz="850" b="0" i="1" dirty="0">
                <a:solidFill>
                  <a:schemeClr val="tx1"/>
                </a:solidFill>
                <a:latin typeface="+mj-lt"/>
                <a:ea typeface="Calibri" panose="020F0502020204030204" pitchFamily="34" charset="0"/>
                <a:cs typeface="Times New Roman" panose="02020603050405020304" pitchFamily="18" charset="0"/>
                <a:hlinkClick r:id="rId3"/>
              </a:rPr>
              <a:t>Sacks, et al 2021</a:t>
            </a:r>
            <a:r>
              <a:rPr lang="en-US" sz="850" b="0" i="1" dirty="0">
                <a:solidFill>
                  <a:schemeClr val="tx1"/>
                </a:solidFill>
                <a:latin typeface="+mj-lt"/>
                <a:ea typeface="Calibri" panose="020F0502020204030204" pitchFamily="34" charset="0"/>
                <a:cs typeface="Times New Roman" panose="02020603050405020304" pitchFamily="18" charset="0"/>
              </a:rPr>
              <a:t>. Sample collection estimates include supplier specific products, where available, or a combination of PreservCyt and Rovers </a:t>
            </a:r>
            <a:r>
              <a:rPr lang="en-US" sz="850" b="0" i="1" dirty="0" err="1">
                <a:solidFill>
                  <a:schemeClr val="tx1"/>
                </a:solidFill>
                <a:latin typeface="+mj-lt"/>
                <a:ea typeface="Calibri" panose="020F0502020204030204" pitchFamily="34" charset="0"/>
                <a:cs typeface="Times New Roman" panose="02020603050405020304" pitchFamily="18" charset="0"/>
              </a:rPr>
              <a:t>Cervex</a:t>
            </a:r>
            <a:r>
              <a:rPr lang="en-US" sz="850" b="0" i="1" dirty="0">
                <a:solidFill>
                  <a:schemeClr val="tx1"/>
                </a:solidFill>
                <a:latin typeface="+mj-lt"/>
                <a:ea typeface="Calibri" panose="020F0502020204030204" pitchFamily="34" charset="0"/>
                <a:cs typeface="Times New Roman" panose="02020603050405020304" pitchFamily="18" charset="0"/>
              </a:rPr>
              <a:t> brush. Instrument and bundled service and maintenance costs are assumed covered by HIV/TB programs for multiplexed platforms due to existing device footprint, capacity, and program investments. Cepheid Access Care surcharge assumed covered by TB surcharge, based on structure current country SLA agreements. </a:t>
            </a:r>
            <a:endParaRPr lang="en-US" sz="850" b="0" dirty="0">
              <a:solidFill>
                <a:schemeClr val="tx1"/>
              </a:solidFill>
              <a:latin typeface="+mj-lt"/>
            </a:endParaRPr>
          </a:p>
        </p:txBody>
      </p:sp>
      <p:sp>
        <p:nvSpPr>
          <p:cNvPr id="62" name="Rectangle: Rounded Corners 61">
            <a:extLst>
              <a:ext uri="{FF2B5EF4-FFF2-40B4-BE49-F238E27FC236}">
                <a16:creationId xmlns:a16="http://schemas.microsoft.com/office/drawing/2014/main" id="{994C2B19-7211-42F3-9913-C6D9B845BA6E}"/>
              </a:ext>
            </a:extLst>
          </p:cNvPr>
          <p:cNvSpPr/>
          <p:nvPr/>
        </p:nvSpPr>
        <p:spPr bwMode="auto">
          <a:xfrm>
            <a:off x="793012" y="1166516"/>
            <a:ext cx="1715743" cy="189965"/>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charset="0"/>
                <a:ea typeface="Calibri" charset="0"/>
                <a:cs typeface="Calibri" charset="0"/>
              </a:rPr>
              <a:t>Conventional</a:t>
            </a:r>
            <a:endParaRPr kumimoji="0" lang="mr-IN" sz="1200" b="1" i="0"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sp>
        <p:nvSpPr>
          <p:cNvPr id="63" name="Rectangle: Rounded Corners 62">
            <a:extLst>
              <a:ext uri="{FF2B5EF4-FFF2-40B4-BE49-F238E27FC236}">
                <a16:creationId xmlns:a16="http://schemas.microsoft.com/office/drawing/2014/main" id="{47F6E210-3CE7-4588-8462-0761D5F354B3}"/>
              </a:ext>
            </a:extLst>
          </p:cNvPr>
          <p:cNvSpPr/>
          <p:nvPr/>
        </p:nvSpPr>
        <p:spPr bwMode="auto">
          <a:xfrm>
            <a:off x="793012" y="1425654"/>
            <a:ext cx="1715743" cy="189965"/>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charset="0"/>
                <a:ea typeface="Calibri" charset="0"/>
                <a:cs typeface="Calibri" charset="0"/>
              </a:rPr>
              <a:t>Near Point-of-Care</a:t>
            </a:r>
            <a:endParaRPr kumimoji="0" lang="mr-IN" sz="1200" b="1" i="0"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268911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C77BE-CB50-40A8-8C33-E62089051E6F}"/>
              </a:ext>
            </a:extLst>
          </p:cNvPr>
          <p:cNvSpPr>
            <a:spLocks noGrp="1"/>
          </p:cNvSpPr>
          <p:nvPr>
            <p:ph type="sldNum" sz="quarter" idx="12"/>
          </p:nvPr>
        </p:nvSpPr>
        <p:spPr/>
        <p:txBody>
          <a:bodyPr/>
          <a:lstStyle/>
          <a:p>
            <a:fld id="{820B3559-580C-424C-8576-FE6F0EC1DA82}" type="slidenum">
              <a:rPr lang="en-CA" smtClean="0"/>
              <a:pPr/>
              <a:t>9</a:t>
            </a:fld>
            <a:endParaRPr lang="en-CA" dirty="0"/>
          </a:p>
        </p:txBody>
      </p:sp>
      <p:grpSp>
        <p:nvGrpSpPr>
          <p:cNvPr id="92" name="组合 536">
            <a:extLst>
              <a:ext uri="{FF2B5EF4-FFF2-40B4-BE49-F238E27FC236}">
                <a16:creationId xmlns:a16="http://schemas.microsoft.com/office/drawing/2014/main" id="{9511C4C1-8360-4D17-8735-770175C33206}"/>
              </a:ext>
            </a:extLst>
          </p:cNvPr>
          <p:cNvGrpSpPr/>
          <p:nvPr/>
        </p:nvGrpSpPr>
        <p:grpSpPr>
          <a:xfrm>
            <a:off x="441115" y="1968060"/>
            <a:ext cx="4641404" cy="4229804"/>
            <a:chOff x="280988" y="1444625"/>
            <a:chExt cx="5335551" cy="4681538"/>
          </a:xfrm>
        </p:grpSpPr>
        <p:sp>
          <p:nvSpPr>
            <p:cNvPr id="93" name="Freeform 104">
              <a:extLst>
                <a:ext uri="{FF2B5EF4-FFF2-40B4-BE49-F238E27FC236}">
                  <a16:creationId xmlns:a16="http://schemas.microsoft.com/office/drawing/2014/main" id="{ABC5EC2C-9698-452A-90A4-B2B5FE8B0FCB}"/>
                </a:ext>
              </a:extLst>
            </p:cNvPr>
            <p:cNvSpPr>
              <a:spLocks/>
            </p:cNvSpPr>
            <p:nvPr/>
          </p:nvSpPr>
          <p:spPr bwMode="auto">
            <a:xfrm>
              <a:off x="2493963" y="1712913"/>
              <a:ext cx="971550" cy="879475"/>
            </a:xfrm>
            <a:custGeom>
              <a:avLst/>
              <a:gdLst/>
              <a:ahLst/>
              <a:cxnLst>
                <a:cxn ang="0">
                  <a:pos x="2771" y="245"/>
                </a:cxn>
                <a:cxn ang="0">
                  <a:pos x="2790" y="466"/>
                </a:cxn>
                <a:cxn ang="0">
                  <a:pos x="2728" y="586"/>
                </a:cxn>
                <a:cxn ang="0">
                  <a:pos x="2790" y="715"/>
                </a:cxn>
                <a:cxn ang="0">
                  <a:pos x="2833" y="2107"/>
                </a:cxn>
                <a:cxn ang="0">
                  <a:pos x="2833" y="2470"/>
                </a:cxn>
                <a:cxn ang="0">
                  <a:pos x="2651" y="2470"/>
                </a:cxn>
                <a:cxn ang="0">
                  <a:pos x="2656" y="2597"/>
                </a:cxn>
                <a:cxn ang="0">
                  <a:pos x="1158" y="1819"/>
                </a:cxn>
                <a:cxn ang="0">
                  <a:pos x="990" y="1910"/>
                </a:cxn>
                <a:cxn ang="0">
                  <a:pos x="830" y="1980"/>
                </a:cxn>
                <a:cxn ang="0">
                  <a:pos x="722" y="1877"/>
                </a:cxn>
                <a:cxn ang="0">
                  <a:pos x="450" y="1812"/>
                </a:cxn>
                <a:cxn ang="0">
                  <a:pos x="390" y="1691"/>
                </a:cxn>
                <a:cxn ang="0">
                  <a:pos x="284" y="1608"/>
                </a:cxn>
                <a:cxn ang="0">
                  <a:pos x="155" y="1622"/>
                </a:cxn>
                <a:cxn ang="0">
                  <a:pos x="98" y="1547"/>
                </a:cxn>
                <a:cxn ang="0">
                  <a:pos x="116" y="1457"/>
                </a:cxn>
                <a:cxn ang="0">
                  <a:pos x="0" y="1302"/>
                </a:cxn>
                <a:cxn ang="0">
                  <a:pos x="122" y="1224"/>
                </a:cxn>
                <a:cxn ang="0">
                  <a:pos x="74" y="1095"/>
                </a:cxn>
                <a:cxn ang="0">
                  <a:pos x="120" y="983"/>
                </a:cxn>
                <a:cxn ang="0">
                  <a:pos x="92" y="894"/>
                </a:cxn>
                <a:cxn ang="0">
                  <a:pos x="132" y="759"/>
                </a:cxn>
                <a:cxn ang="0">
                  <a:pos x="66" y="567"/>
                </a:cxn>
                <a:cxn ang="0">
                  <a:pos x="63" y="524"/>
                </a:cxn>
                <a:cxn ang="0">
                  <a:pos x="145" y="504"/>
                </a:cxn>
                <a:cxn ang="0">
                  <a:pos x="222" y="437"/>
                </a:cxn>
                <a:cxn ang="0">
                  <a:pos x="193" y="283"/>
                </a:cxn>
                <a:cxn ang="0">
                  <a:pos x="332" y="182"/>
                </a:cxn>
                <a:cxn ang="0">
                  <a:pos x="452" y="130"/>
                </a:cxn>
                <a:cxn ang="0">
                  <a:pos x="457" y="0"/>
                </a:cxn>
                <a:cxn ang="0">
                  <a:pos x="587" y="58"/>
                </a:cxn>
                <a:cxn ang="0">
                  <a:pos x="837" y="66"/>
                </a:cxn>
                <a:cxn ang="0">
                  <a:pos x="966" y="134"/>
                </a:cxn>
                <a:cxn ang="0">
                  <a:pos x="1105" y="163"/>
                </a:cxn>
                <a:cxn ang="0">
                  <a:pos x="1115" y="259"/>
                </a:cxn>
                <a:cxn ang="0">
                  <a:pos x="1168" y="336"/>
                </a:cxn>
                <a:cxn ang="0">
                  <a:pos x="1268" y="370"/>
                </a:cxn>
                <a:cxn ang="0">
                  <a:pos x="1384" y="374"/>
                </a:cxn>
                <a:cxn ang="0">
                  <a:pos x="1580" y="446"/>
                </a:cxn>
                <a:cxn ang="0">
                  <a:pos x="1715" y="566"/>
                </a:cxn>
                <a:cxn ang="0">
                  <a:pos x="1835" y="533"/>
                </a:cxn>
                <a:cxn ang="0">
                  <a:pos x="1921" y="432"/>
                </a:cxn>
                <a:cxn ang="0">
                  <a:pos x="1926" y="350"/>
                </a:cxn>
                <a:cxn ang="0">
                  <a:pos x="1892" y="250"/>
                </a:cxn>
                <a:cxn ang="0">
                  <a:pos x="1979" y="120"/>
                </a:cxn>
                <a:cxn ang="0">
                  <a:pos x="2128" y="77"/>
                </a:cxn>
                <a:cxn ang="0">
                  <a:pos x="2396" y="86"/>
                </a:cxn>
                <a:cxn ang="0">
                  <a:pos x="2444" y="163"/>
                </a:cxn>
                <a:cxn ang="0">
                  <a:pos x="2515" y="202"/>
                </a:cxn>
                <a:cxn ang="0">
                  <a:pos x="2771" y="245"/>
                </a:cxn>
              </a:cxnLst>
              <a:rect l="0" t="0" r="r" b="b"/>
              <a:pathLst>
                <a:path w="2833" h="2597">
                  <a:moveTo>
                    <a:pt x="2771" y="245"/>
                  </a:moveTo>
                  <a:lnTo>
                    <a:pt x="2790" y="466"/>
                  </a:lnTo>
                  <a:lnTo>
                    <a:pt x="2728" y="586"/>
                  </a:lnTo>
                  <a:lnTo>
                    <a:pt x="2790" y="715"/>
                  </a:lnTo>
                  <a:lnTo>
                    <a:pt x="2833" y="2107"/>
                  </a:lnTo>
                  <a:lnTo>
                    <a:pt x="2833" y="2470"/>
                  </a:lnTo>
                  <a:lnTo>
                    <a:pt x="2651" y="2470"/>
                  </a:lnTo>
                  <a:lnTo>
                    <a:pt x="2656" y="2597"/>
                  </a:lnTo>
                  <a:lnTo>
                    <a:pt x="1158" y="1819"/>
                  </a:lnTo>
                  <a:lnTo>
                    <a:pt x="990" y="1910"/>
                  </a:lnTo>
                  <a:lnTo>
                    <a:pt x="830" y="1980"/>
                  </a:lnTo>
                  <a:lnTo>
                    <a:pt x="722" y="1877"/>
                  </a:lnTo>
                  <a:lnTo>
                    <a:pt x="450" y="1812"/>
                  </a:lnTo>
                  <a:lnTo>
                    <a:pt x="390" y="1691"/>
                  </a:lnTo>
                  <a:lnTo>
                    <a:pt x="284" y="1608"/>
                  </a:lnTo>
                  <a:lnTo>
                    <a:pt x="155" y="1622"/>
                  </a:lnTo>
                  <a:lnTo>
                    <a:pt x="98" y="1547"/>
                  </a:lnTo>
                  <a:lnTo>
                    <a:pt x="116" y="1457"/>
                  </a:lnTo>
                  <a:lnTo>
                    <a:pt x="0" y="1302"/>
                  </a:lnTo>
                  <a:lnTo>
                    <a:pt x="122" y="1224"/>
                  </a:lnTo>
                  <a:lnTo>
                    <a:pt x="74" y="1095"/>
                  </a:lnTo>
                  <a:lnTo>
                    <a:pt x="120" y="983"/>
                  </a:lnTo>
                  <a:lnTo>
                    <a:pt x="92" y="894"/>
                  </a:lnTo>
                  <a:lnTo>
                    <a:pt x="132" y="759"/>
                  </a:lnTo>
                  <a:lnTo>
                    <a:pt x="66" y="567"/>
                  </a:lnTo>
                  <a:lnTo>
                    <a:pt x="63" y="524"/>
                  </a:lnTo>
                  <a:lnTo>
                    <a:pt x="145" y="504"/>
                  </a:lnTo>
                  <a:lnTo>
                    <a:pt x="222" y="437"/>
                  </a:lnTo>
                  <a:lnTo>
                    <a:pt x="193" y="283"/>
                  </a:lnTo>
                  <a:lnTo>
                    <a:pt x="332" y="182"/>
                  </a:lnTo>
                  <a:lnTo>
                    <a:pt x="452" y="130"/>
                  </a:lnTo>
                  <a:lnTo>
                    <a:pt x="457" y="0"/>
                  </a:lnTo>
                  <a:lnTo>
                    <a:pt x="587" y="58"/>
                  </a:lnTo>
                  <a:lnTo>
                    <a:pt x="837" y="66"/>
                  </a:lnTo>
                  <a:lnTo>
                    <a:pt x="966" y="134"/>
                  </a:lnTo>
                  <a:lnTo>
                    <a:pt x="1105" y="163"/>
                  </a:lnTo>
                  <a:lnTo>
                    <a:pt x="1115" y="259"/>
                  </a:lnTo>
                  <a:lnTo>
                    <a:pt x="1168" y="336"/>
                  </a:lnTo>
                  <a:lnTo>
                    <a:pt x="1268" y="370"/>
                  </a:lnTo>
                  <a:lnTo>
                    <a:pt x="1384" y="374"/>
                  </a:lnTo>
                  <a:lnTo>
                    <a:pt x="1580" y="446"/>
                  </a:lnTo>
                  <a:lnTo>
                    <a:pt x="1715" y="566"/>
                  </a:lnTo>
                  <a:lnTo>
                    <a:pt x="1835" y="533"/>
                  </a:lnTo>
                  <a:lnTo>
                    <a:pt x="1921" y="432"/>
                  </a:lnTo>
                  <a:lnTo>
                    <a:pt x="1926" y="350"/>
                  </a:lnTo>
                  <a:lnTo>
                    <a:pt x="1892" y="250"/>
                  </a:lnTo>
                  <a:lnTo>
                    <a:pt x="1979" y="120"/>
                  </a:lnTo>
                  <a:lnTo>
                    <a:pt x="2128" y="77"/>
                  </a:lnTo>
                  <a:lnTo>
                    <a:pt x="2396" y="86"/>
                  </a:lnTo>
                  <a:lnTo>
                    <a:pt x="2444" y="163"/>
                  </a:lnTo>
                  <a:lnTo>
                    <a:pt x="2515" y="202"/>
                  </a:lnTo>
                  <a:lnTo>
                    <a:pt x="2771" y="24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4" name="Freeform 105">
              <a:extLst>
                <a:ext uri="{FF2B5EF4-FFF2-40B4-BE49-F238E27FC236}">
                  <a16:creationId xmlns:a16="http://schemas.microsoft.com/office/drawing/2014/main" id="{7B91436E-84CC-42B1-8C42-0FD29F21A061}"/>
                </a:ext>
              </a:extLst>
            </p:cNvPr>
            <p:cNvSpPr>
              <a:spLocks/>
            </p:cNvSpPr>
            <p:nvPr/>
          </p:nvSpPr>
          <p:spPr bwMode="auto">
            <a:xfrm>
              <a:off x="1406525" y="1450975"/>
              <a:ext cx="1241425" cy="1168400"/>
            </a:xfrm>
            <a:custGeom>
              <a:avLst/>
              <a:gdLst/>
              <a:ahLst/>
              <a:cxnLst>
                <a:cxn ang="0">
                  <a:pos x="10" y="1738"/>
                </a:cxn>
                <a:cxn ang="0">
                  <a:pos x="1594" y="3067"/>
                </a:cxn>
                <a:cxn ang="0">
                  <a:pos x="1690" y="3168"/>
                </a:cxn>
                <a:cxn ang="0">
                  <a:pos x="1829" y="3231"/>
                </a:cxn>
                <a:cxn ang="0">
                  <a:pos x="1963" y="3298"/>
                </a:cxn>
                <a:cxn ang="0">
                  <a:pos x="1978" y="3447"/>
                </a:cxn>
                <a:cxn ang="0">
                  <a:pos x="2285" y="3379"/>
                </a:cxn>
                <a:cxn ang="0">
                  <a:pos x="2698" y="3115"/>
                </a:cxn>
                <a:cxn ang="0">
                  <a:pos x="3552" y="2463"/>
                </a:cxn>
                <a:cxn ang="0">
                  <a:pos x="3442" y="2381"/>
                </a:cxn>
                <a:cxn ang="0">
                  <a:pos x="3259" y="2319"/>
                </a:cxn>
                <a:cxn ang="0">
                  <a:pos x="3163" y="2074"/>
                </a:cxn>
                <a:cxn ang="0">
                  <a:pos x="3235" y="1867"/>
                </a:cxn>
                <a:cxn ang="0">
                  <a:pos x="3254" y="1671"/>
                </a:cxn>
                <a:cxn ang="0">
                  <a:pos x="3228" y="1338"/>
                </a:cxn>
                <a:cxn ang="0">
                  <a:pos x="3091" y="879"/>
                </a:cxn>
                <a:cxn ang="0">
                  <a:pos x="2947" y="639"/>
                </a:cxn>
                <a:cxn ang="0">
                  <a:pos x="3096" y="466"/>
                </a:cxn>
                <a:cxn ang="0">
                  <a:pos x="3182" y="68"/>
                </a:cxn>
                <a:cxn ang="0">
                  <a:pos x="3034" y="0"/>
                </a:cxn>
                <a:cxn ang="0">
                  <a:pos x="2842" y="10"/>
                </a:cxn>
                <a:cxn ang="0">
                  <a:pos x="2645" y="101"/>
                </a:cxn>
                <a:cxn ang="0">
                  <a:pos x="2410" y="34"/>
                </a:cxn>
                <a:cxn ang="0">
                  <a:pos x="2098" y="77"/>
                </a:cxn>
                <a:cxn ang="0">
                  <a:pos x="1752" y="202"/>
                </a:cxn>
                <a:cxn ang="0">
                  <a:pos x="1550" y="249"/>
                </a:cxn>
                <a:cxn ang="0">
                  <a:pos x="1411" y="523"/>
                </a:cxn>
                <a:cxn ang="0">
                  <a:pos x="1421" y="744"/>
                </a:cxn>
                <a:cxn ang="0">
                  <a:pos x="1421" y="864"/>
                </a:cxn>
                <a:cxn ang="0">
                  <a:pos x="1109" y="931"/>
                </a:cxn>
                <a:cxn ang="0">
                  <a:pos x="955" y="1061"/>
                </a:cxn>
                <a:cxn ang="0">
                  <a:pos x="754" y="1147"/>
                </a:cxn>
                <a:cxn ang="0">
                  <a:pos x="509" y="1248"/>
                </a:cxn>
                <a:cxn ang="0">
                  <a:pos x="336" y="1282"/>
                </a:cxn>
                <a:cxn ang="0">
                  <a:pos x="0" y="1618"/>
                </a:cxn>
              </a:cxnLst>
              <a:rect l="0" t="0" r="r" b="b"/>
              <a:pathLst>
                <a:path w="3610" h="3447">
                  <a:moveTo>
                    <a:pt x="0" y="1618"/>
                  </a:moveTo>
                  <a:lnTo>
                    <a:pt x="10" y="1738"/>
                  </a:lnTo>
                  <a:lnTo>
                    <a:pt x="1579" y="2995"/>
                  </a:lnTo>
                  <a:lnTo>
                    <a:pt x="1594" y="3067"/>
                  </a:lnTo>
                  <a:lnTo>
                    <a:pt x="1646" y="3101"/>
                  </a:lnTo>
                  <a:lnTo>
                    <a:pt x="1690" y="3168"/>
                  </a:lnTo>
                  <a:lnTo>
                    <a:pt x="1786" y="3173"/>
                  </a:lnTo>
                  <a:lnTo>
                    <a:pt x="1829" y="3231"/>
                  </a:lnTo>
                  <a:lnTo>
                    <a:pt x="1930" y="3245"/>
                  </a:lnTo>
                  <a:lnTo>
                    <a:pt x="1963" y="3298"/>
                  </a:lnTo>
                  <a:lnTo>
                    <a:pt x="1934" y="3403"/>
                  </a:lnTo>
                  <a:lnTo>
                    <a:pt x="1978" y="3447"/>
                  </a:lnTo>
                  <a:lnTo>
                    <a:pt x="2122" y="3399"/>
                  </a:lnTo>
                  <a:lnTo>
                    <a:pt x="2285" y="3379"/>
                  </a:lnTo>
                  <a:lnTo>
                    <a:pt x="2457" y="3334"/>
                  </a:lnTo>
                  <a:lnTo>
                    <a:pt x="2698" y="3115"/>
                  </a:lnTo>
                  <a:lnTo>
                    <a:pt x="3610" y="2583"/>
                  </a:lnTo>
                  <a:lnTo>
                    <a:pt x="3552" y="2463"/>
                  </a:lnTo>
                  <a:lnTo>
                    <a:pt x="3461" y="2391"/>
                  </a:lnTo>
                  <a:lnTo>
                    <a:pt x="3442" y="2381"/>
                  </a:lnTo>
                  <a:lnTo>
                    <a:pt x="3317" y="2395"/>
                  </a:lnTo>
                  <a:lnTo>
                    <a:pt x="3259" y="2319"/>
                  </a:lnTo>
                  <a:lnTo>
                    <a:pt x="3278" y="2232"/>
                  </a:lnTo>
                  <a:lnTo>
                    <a:pt x="3163" y="2074"/>
                  </a:lnTo>
                  <a:lnTo>
                    <a:pt x="3283" y="1997"/>
                  </a:lnTo>
                  <a:lnTo>
                    <a:pt x="3235" y="1867"/>
                  </a:lnTo>
                  <a:lnTo>
                    <a:pt x="3283" y="1757"/>
                  </a:lnTo>
                  <a:lnTo>
                    <a:pt x="3254" y="1671"/>
                  </a:lnTo>
                  <a:lnTo>
                    <a:pt x="3293" y="1531"/>
                  </a:lnTo>
                  <a:lnTo>
                    <a:pt x="3228" y="1338"/>
                  </a:lnTo>
                  <a:lnTo>
                    <a:pt x="3202" y="951"/>
                  </a:lnTo>
                  <a:lnTo>
                    <a:pt x="3091" y="879"/>
                  </a:lnTo>
                  <a:lnTo>
                    <a:pt x="2976" y="730"/>
                  </a:lnTo>
                  <a:lnTo>
                    <a:pt x="2947" y="639"/>
                  </a:lnTo>
                  <a:lnTo>
                    <a:pt x="2976" y="528"/>
                  </a:lnTo>
                  <a:lnTo>
                    <a:pt x="3096" y="466"/>
                  </a:lnTo>
                  <a:lnTo>
                    <a:pt x="3130" y="159"/>
                  </a:lnTo>
                  <a:lnTo>
                    <a:pt x="3182" y="68"/>
                  </a:lnTo>
                  <a:lnTo>
                    <a:pt x="3101" y="67"/>
                  </a:lnTo>
                  <a:lnTo>
                    <a:pt x="3034" y="0"/>
                  </a:lnTo>
                  <a:lnTo>
                    <a:pt x="2923" y="48"/>
                  </a:lnTo>
                  <a:lnTo>
                    <a:pt x="2842" y="10"/>
                  </a:lnTo>
                  <a:lnTo>
                    <a:pt x="2774" y="67"/>
                  </a:lnTo>
                  <a:lnTo>
                    <a:pt x="2645" y="101"/>
                  </a:lnTo>
                  <a:lnTo>
                    <a:pt x="2558" y="39"/>
                  </a:lnTo>
                  <a:lnTo>
                    <a:pt x="2410" y="34"/>
                  </a:lnTo>
                  <a:lnTo>
                    <a:pt x="2232" y="53"/>
                  </a:lnTo>
                  <a:lnTo>
                    <a:pt x="2098" y="77"/>
                  </a:lnTo>
                  <a:lnTo>
                    <a:pt x="1963" y="67"/>
                  </a:lnTo>
                  <a:lnTo>
                    <a:pt x="1752" y="202"/>
                  </a:lnTo>
                  <a:lnTo>
                    <a:pt x="1666" y="178"/>
                  </a:lnTo>
                  <a:lnTo>
                    <a:pt x="1550" y="249"/>
                  </a:lnTo>
                  <a:lnTo>
                    <a:pt x="1457" y="353"/>
                  </a:lnTo>
                  <a:lnTo>
                    <a:pt x="1411" y="523"/>
                  </a:lnTo>
                  <a:lnTo>
                    <a:pt x="1402" y="663"/>
                  </a:lnTo>
                  <a:lnTo>
                    <a:pt x="1421" y="744"/>
                  </a:lnTo>
                  <a:lnTo>
                    <a:pt x="1469" y="811"/>
                  </a:lnTo>
                  <a:lnTo>
                    <a:pt x="1421" y="864"/>
                  </a:lnTo>
                  <a:lnTo>
                    <a:pt x="1200" y="845"/>
                  </a:lnTo>
                  <a:lnTo>
                    <a:pt x="1109" y="931"/>
                  </a:lnTo>
                  <a:lnTo>
                    <a:pt x="989" y="931"/>
                  </a:lnTo>
                  <a:lnTo>
                    <a:pt x="955" y="1061"/>
                  </a:lnTo>
                  <a:lnTo>
                    <a:pt x="878" y="1114"/>
                  </a:lnTo>
                  <a:lnTo>
                    <a:pt x="754" y="1147"/>
                  </a:lnTo>
                  <a:lnTo>
                    <a:pt x="648" y="1253"/>
                  </a:lnTo>
                  <a:lnTo>
                    <a:pt x="509" y="1248"/>
                  </a:lnTo>
                  <a:lnTo>
                    <a:pt x="418" y="1291"/>
                  </a:lnTo>
                  <a:lnTo>
                    <a:pt x="336" y="1282"/>
                  </a:lnTo>
                  <a:lnTo>
                    <a:pt x="48" y="1459"/>
                  </a:lnTo>
                  <a:lnTo>
                    <a:pt x="0" y="161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5" name="Freeform 106">
              <a:extLst>
                <a:ext uri="{FF2B5EF4-FFF2-40B4-BE49-F238E27FC236}">
                  <a16:creationId xmlns:a16="http://schemas.microsoft.com/office/drawing/2014/main" id="{2AE6EC4C-D5E5-460E-BBE3-04B4B1F27F23}"/>
                </a:ext>
              </a:extLst>
            </p:cNvPr>
            <p:cNvSpPr>
              <a:spLocks/>
            </p:cNvSpPr>
            <p:nvPr/>
          </p:nvSpPr>
          <p:spPr bwMode="auto">
            <a:xfrm>
              <a:off x="1162050" y="1489075"/>
              <a:ext cx="750888" cy="511175"/>
            </a:xfrm>
            <a:custGeom>
              <a:avLst/>
              <a:gdLst/>
              <a:ahLst/>
              <a:cxnLst>
                <a:cxn ang="0">
                  <a:pos x="0" y="1481"/>
                </a:cxn>
                <a:cxn ang="0">
                  <a:pos x="710" y="1506"/>
                </a:cxn>
                <a:cxn ang="0">
                  <a:pos x="757" y="1347"/>
                </a:cxn>
                <a:cxn ang="0">
                  <a:pos x="1048" y="1169"/>
                </a:cxn>
                <a:cxn ang="0">
                  <a:pos x="1130" y="1179"/>
                </a:cxn>
                <a:cxn ang="0">
                  <a:pos x="1220" y="1134"/>
                </a:cxn>
                <a:cxn ang="0">
                  <a:pos x="1357" y="1139"/>
                </a:cxn>
                <a:cxn ang="0">
                  <a:pos x="1466" y="1034"/>
                </a:cxn>
                <a:cxn ang="0">
                  <a:pos x="1588" y="1001"/>
                </a:cxn>
                <a:cxn ang="0">
                  <a:pos x="1667" y="945"/>
                </a:cxn>
                <a:cxn ang="0">
                  <a:pos x="1700" y="819"/>
                </a:cxn>
                <a:cxn ang="0">
                  <a:pos x="1822" y="818"/>
                </a:cxn>
                <a:cxn ang="0">
                  <a:pos x="1909" y="731"/>
                </a:cxn>
                <a:cxn ang="0">
                  <a:pos x="2131" y="750"/>
                </a:cxn>
                <a:cxn ang="0">
                  <a:pos x="2179" y="699"/>
                </a:cxn>
                <a:cxn ang="0">
                  <a:pos x="2132" y="635"/>
                </a:cxn>
                <a:cxn ang="0">
                  <a:pos x="2111" y="549"/>
                </a:cxn>
                <a:cxn ang="0">
                  <a:pos x="2122" y="407"/>
                </a:cxn>
                <a:cxn ang="0">
                  <a:pos x="2168" y="237"/>
                </a:cxn>
                <a:cxn ang="0">
                  <a:pos x="2121" y="218"/>
                </a:cxn>
                <a:cxn ang="0">
                  <a:pos x="2092" y="170"/>
                </a:cxn>
                <a:cxn ang="0">
                  <a:pos x="2011" y="204"/>
                </a:cxn>
                <a:cxn ang="0">
                  <a:pos x="1963" y="142"/>
                </a:cxn>
                <a:cxn ang="0">
                  <a:pos x="1867" y="146"/>
                </a:cxn>
                <a:cxn ang="0">
                  <a:pos x="1752" y="166"/>
                </a:cxn>
                <a:cxn ang="0">
                  <a:pos x="1680" y="132"/>
                </a:cxn>
                <a:cxn ang="0">
                  <a:pos x="1617" y="65"/>
                </a:cxn>
                <a:cxn ang="0">
                  <a:pos x="1579" y="0"/>
                </a:cxn>
                <a:cxn ang="0">
                  <a:pos x="1516" y="7"/>
                </a:cxn>
                <a:cxn ang="0">
                  <a:pos x="1443" y="136"/>
                </a:cxn>
                <a:cxn ang="0">
                  <a:pos x="1372" y="276"/>
                </a:cxn>
                <a:cxn ang="0">
                  <a:pos x="1233" y="391"/>
                </a:cxn>
                <a:cxn ang="0">
                  <a:pos x="1142" y="430"/>
                </a:cxn>
                <a:cxn ang="0">
                  <a:pos x="1041" y="458"/>
                </a:cxn>
                <a:cxn ang="0">
                  <a:pos x="944" y="499"/>
                </a:cxn>
                <a:cxn ang="0">
                  <a:pos x="840" y="578"/>
                </a:cxn>
                <a:cxn ang="0">
                  <a:pos x="772" y="694"/>
                </a:cxn>
                <a:cxn ang="0">
                  <a:pos x="672" y="817"/>
                </a:cxn>
                <a:cxn ang="0">
                  <a:pos x="672" y="996"/>
                </a:cxn>
                <a:cxn ang="0">
                  <a:pos x="627" y="1089"/>
                </a:cxn>
                <a:cxn ang="0">
                  <a:pos x="489" y="1246"/>
                </a:cxn>
                <a:cxn ang="0">
                  <a:pos x="355" y="1318"/>
                </a:cxn>
                <a:cxn ang="0">
                  <a:pos x="235" y="1380"/>
                </a:cxn>
                <a:cxn ang="0">
                  <a:pos x="144" y="1414"/>
                </a:cxn>
                <a:cxn ang="0">
                  <a:pos x="33" y="1433"/>
                </a:cxn>
                <a:cxn ang="0">
                  <a:pos x="0" y="1481"/>
                </a:cxn>
              </a:cxnLst>
              <a:rect l="0" t="0" r="r" b="b"/>
              <a:pathLst>
                <a:path w="2179" h="1506">
                  <a:moveTo>
                    <a:pt x="0" y="1481"/>
                  </a:moveTo>
                  <a:lnTo>
                    <a:pt x="710" y="1506"/>
                  </a:lnTo>
                  <a:lnTo>
                    <a:pt x="757" y="1347"/>
                  </a:lnTo>
                  <a:lnTo>
                    <a:pt x="1048" y="1169"/>
                  </a:lnTo>
                  <a:lnTo>
                    <a:pt x="1130" y="1179"/>
                  </a:lnTo>
                  <a:lnTo>
                    <a:pt x="1220" y="1134"/>
                  </a:lnTo>
                  <a:lnTo>
                    <a:pt x="1357" y="1139"/>
                  </a:lnTo>
                  <a:lnTo>
                    <a:pt x="1466" y="1034"/>
                  </a:lnTo>
                  <a:lnTo>
                    <a:pt x="1588" y="1001"/>
                  </a:lnTo>
                  <a:lnTo>
                    <a:pt x="1667" y="945"/>
                  </a:lnTo>
                  <a:lnTo>
                    <a:pt x="1700" y="819"/>
                  </a:lnTo>
                  <a:lnTo>
                    <a:pt x="1822" y="818"/>
                  </a:lnTo>
                  <a:lnTo>
                    <a:pt x="1909" y="731"/>
                  </a:lnTo>
                  <a:lnTo>
                    <a:pt x="2131" y="750"/>
                  </a:lnTo>
                  <a:lnTo>
                    <a:pt x="2179" y="699"/>
                  </a:lnTo>
                  <a:lnTo>
                    <a:pt x="2132" y="635"/>
                  </a:lnTo>
                  <a:lnTo>
                    <a:pt x="2111" y="549"/>
                  </a:lnTo>
                  <a:lnTo>
                    <a:pt x="2122" y="407"/>
                  </a:lnTo>
                  <a:lnTo>
                    <a:pt x="2168" y="237"/>
                  </a:lnTo>
                  <a:lnTo>
                    <a:pt x="2121" y="218"/>
                  </a:lnTo>
                  <a:lnTo>
                    <a:pt x="2092" y="170"/>
                  </a:lnTo>
                  <a:lnTo>
                    <a:pt x="2011" y="204"/>
                  </a:lnTo>
                  <a:lnTo>
                    <a:pt x="1963" y="142"/>
                  </a:lnTo>
                  <a:lnTo>
                    <a:pt x="1867" y="146"/>
                  </a:lnTo>
                  <a:lnTo>
                    <a:pt x="1752" y="166"/>
                  </a:lnTo>
                  <a:lnTo>
                    <a:pt x="1680" y="132"/>
                  </a:lnTo>
                  <a:lnTo>
                    <a:pt x="1617" y="65"/>
                  </a:lnTo>
                  <a:lnTo>
                    <a:pt x="1579" y="0"/>
                  </a:lnTo>
                  <a:lnTo>
                    <a:pt x="1516" y="7"/>
                  </a:lnTo>
                  <a:lnTo>
                    <a:pt x="1443" y="136"/>
                  </a:lnTo>
                  <a:lnTo>
                    <a:pt x="1372" y="276"/>
                  </a:lnTo>
                  <a:lnTo>
                    <a:pt x="1233" y="391"/>
                  </a:lnTo>
                  <a:lnTo>
                    <a:pt x="1142" y="430"/>
                  </a:lnTo>
                  <a:lnTo>
                    <a:pt x="1041" y="458"/>
                  </a:lnTo>
                  <a:lnTo>
                    <a:pt x="944" y="499"/>
                  </a:lnTo>
                  <a:lnTo>
                    <a:pt x="840" y="578"/>
                  </a:lnTo>
                  <a:lnTo>
                    <a:pt x="772" y="694"/>
                  </a:lnTo>
                  <a:lnTo>
                    <a:pt x="672" y="817"/>
                  </a:lnTo>
                  <a:lnTo>
                    <a:pt x="672" y="996"/>
                  </a:lnTo>
                  <a:lnTo>
                    <a:pt x="627" y="1089"/>
                  </a:lnTo>
                  <a:lnTo>
                    <a:pt x="489" y="1246"/>
                  </a:lnTo>
                  <a:lnTo>
                    <a:pt x="355" y="1318"/>
                  </a:lnTo>
                  <a:lnTo>
                    <a:pt x="235" y="1380"/>
                  </a:lnTo>
                  <a:lnTo>
                    <a:pt x="144" y="1414"/>
                  </a:lnTo>
                  <a:lnTo>
                    <a:pt x="33" y="1433"/>
                  </a:lnTo>
                  <a:lnTo>
                    <a:pt x="0" y="148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6" name="Freeform 107">
              <a:extLst>
                <a:ext uri="{FF2B5EF4-FFF2-40B4-BE49-F238E27FC236}">
                  <a16:creationId xmlns:a16="http://schemas.microsoft.com/office/drawing/2014/main" id="{A9DF3253-6524-459C-BC93-8258F7CAE5EE}"/>
                </a:ext>
              </a:extLst>
            </p:cNvPr>
            <p:cNvSpPr>
              <a:spLocks/>
            </p:cNvSpPr>
            <p:nvPr/>
          </p:nvSpPr>
          <p:spPr bwMode="auto">
            <a:xfrm>
              <a:off x="1862138" y="2327275"/>
              <a:ext cx="1035050" cy="750888"/>
            </a:xfrm>
            <a:custGeom>
              <a:avLst/>
              <a:gdLst/>
              <a:ahLst/>
              <a:cxnLst>
                <a:cxn ang="0">
                  <a:pos x="2825" y="101"/>
                </a:cxn>
                <a:cxn ang="0">
                  <a:pos x="2865" y="361"/>
                </a:cxn>
                <a:cxn ang="0">
                  <a:pos x="2949" y="565"/>
                </a:cxn>
                <a:cxn ang="0">
                  <a:pos x="3013" y="621"/>
                </a:cxn>
                <a:cxn ang="0">
                  <a:pos x="2933" y="701"/>
                </a:cxn>
                <a:cxn ang="0">
                  <a:pos x="2897" y="985"/>
                </a:cxn>
                <a:cxn ang="0">
                  <a:pos x="2901" y="1273"/>
                </a:cxn>
                <a:cxn ang="0">
                  <a:pos x="2729" y="1429"/>
                </a:cxn>
                <a:cxn ang="0">
                  <a:pos x="2577" y="1625"/>
                </a:cxn>
                <a:cxn ang="0">
                  <a:pos x="2501" y="1757"/>
                </a:cxn>
                <a:cxn ang="0">
                  <a:pos x="2497" y="1813"/>
                </a:cxn>
                <a:cxn ang="0">
                  <a:pos x="2449" y="1884"/>
                </a:cxn>
                <a:cxn ang="0">
                  <a:pos x="2389" y="1913"/>
                </a:cxn>
                <a:cxn ang="0">
                  <a:pos x="2297" y="1977"/>
                </a:cxn>
                <a:cxn ang="0">
                  <a:pos x="2177" y="1974"/>
                </a:cxn>
                <a:cxn ang="0">
                  <a:pos x="2073" y="1949"/>
                </a:cxn>
                <a:cxn ang="0">
                  <a:pos x="1949" y="1945"/>
                </a:cxn>
                <a:cxn ang="0">
                  <a:pos x="1845" y="1969"/>
                </a:cxn>
                <a:cxn ang="0">
                  <a:pos x="1723" y="2065"/>
                </a:cxn>
                <a:cxn ang="0">
                  <a:pos x="1545" y="2009"/>
                </a:cxn>
                <a:cxn ang="0">
                  <a:pos x="1401" y="1949"/>
                </a:cxn>
                <a:cxn ang="0">
                  <a:pos x="1345" y="1993"/>
                </a:cxn>
                <a:cxn ang="0">
                  <a:pos x="1237" y="2021"/>
                </a:cxn>
                <a:cxn ang="0">
                  <a:pos x="1185" y="1917"/>
                </a:cxn>
                <a:cxn ang="0">
                  <a:pos x="1088" y="1884"/>
                </a:cxn>
                <a:cxn ang="0">
                  <a:pos x="997" y="1845"/>
                </a:cxn>
                <a:cxn ang="0">
                  <a:pos x="913" y="1877"/>
                </a:cxn>
                <a:cxn ang="0">
                  <a:pos x="841" y="1869"/>
                </a:cxn>
                <a:cxn ang="0">
                  <a:pos x="721" y="1905"/>
                </a:cxn>
                <a:cxn ang="0">
                  <a:pos x="693" y="2033"/>
                </a:cxn>
                <a:cxn ang="0">
                  <a:pos x="621" y="2101"/>
                </a:cxn>
                <a:cxn ang="0">
                  <a:pos x="617" y="2221"/>
                </a:cxn>
                <a:cxn ang="0">
                  <a:pos x="549" y="2213"/>
                </a:cxn>
                <a:cxn ang="0">
                  <a:pos x="453" y="2110"/>
                </a:cxn>
                <a:cxn ang="0">
                  <a:pos x="363" y="2156"/>
                </a:cxn>
                <a:cxn ang="0">
                  <a:pos x="317" y="2156"/>
                </a:cxn>
                <a:cxn ang="0">
                  <a:pos x="363" y="2065"/>
                </a:cxn>
                <a:cxn ang="0">
                  <a:pos x="227" y="2065"/>
                </a:cxn>
                <a:cxn ang="0">
                  <a:pos x="90" y="1974"/>
                </a:cxn>
                <a:cxn ang="0">
                  <a:pos x="181" y="1929"/>
                </a:cxn>
                <a:cxn ang="0">
                  <a:pos x="45" y="1838"/>
                </a:cxn>
                <a:cxn ang="0">
                  <a:pos x="0" y="1702"/>
                </a:cxn>
                <a:cxn ang="0">
                  <a:pos x="0" y="1612"/>
                </a:cxn>
                <a:cxn ang="0">
                  <a:pos x="90" y="1612"/>
                </a:cxn>
                <a:cxn ang="0">
                  <a:pos x="197" y="1549"/>
                </a:cxn>
                <a:cxn ang="0">
                  <a:pos x="581" y="1549"/>
                </a:cxn>
                <a:cxn ang="0">
                  <a:pos x="685" y="1473"/>
                </a:cxn>
                <a:cxn ang="0">
                  <a:pos x="757" y="1333"/>
                </a:cxn>
                <a:cxn ang="0">
                  <a:pos x="804" y="813"/>
                </a:cxn>
                <a:cxn ang="0">
                  <a:pos x="959" y="795"/>
                </a:cxn>
                <a:cxn ang="0">
                  <a:pos x="1136" y="750"/>
                </a:cxn>
                <a:cxn ang="0">
                  <a:pos x="1376" y="529"/>
                </a:cxn>
                <a:cxn ang="0">
                  <a:pos x="2288" y="0"/>
                </a:cxn>
                <a:cxn ang="0">
                  <a:pos x="2557" y="65"/>
                </a:cxn>
                <a:cxn ang="0">
                  <a:pos x="2669" y="169"/>
                </a:cxn>
                <a:cxn ang="0">
                  <a:pos x="2825" y="101"/>
                </a:cxn>
              </a:cxnLst>
              <a:rect l="0" t="0" r="r" b="b"/>
              <a:pathLst>
                <a:path w="3013" h="2221">
                  <a:moveTo>
                    <a:pt x="2825" y="101"/>
                  </a:moveTo>
                  <a:lnTo>
                    <a:pt x="2865" y="361"/>
                  </a:lnTo>
                  <a:lnTo>
                    <a:pt x="2949" y="565"/>
                  </a:lnTo>
                  <a:lnTo>
                    <a:pt x="3013" y="621"/>
                  </a:lnTo>
                  <a:lnTo>
                    <a:pt x="2933" y="701"/>
                  </a:lnTo>
                  <a:lnTo>
                    <a:pt x="2897" y="985"/>
                  </a:lnTo>
                  <a:lnTo>
                    <a:pt x="2901" y="1273"/>
                  </a:lnTo>
                  <a:lnTo>
                    <a:pt x="2729" y="1429"/>
                  </a:lnTo>
                  <a:lnTo>
                    <a:pt x="2577" y="1625"/>
                  </a:lnTo>
                  <a:lnTo>
                    <a:pt x="2501" y="1757"/>
                  </a:lnTo>
                  <a:lnTo>
                    <a:pt x="2497" y="1813"/>
                  </a:lnTo>
                  <a:lnTo>
                    <a:pt x="2449" y="1884"/>
                  </a:lnTo>
                  <a:lnTo>
                    <a:pt x="2389" y="1913"/>
                  </a:lnTo>
                  <a:lnTo>
                    <a:pt x="2297" y="1977"/>
                  </a:lnTo>
                  <a:lnTo>
                    <a:pt x="2177" y="1974"/>
                  </a:lnTo>
                  <a:lnTo>
                    <a:pt x="2073" y="1949"/>
                  </a:lnTo>
                  <a:lnTo>
                    <a:pt x="1949" y="1945"/>
                  </a:lnTo>
                  <a:lnTo>
                    <a:pt x="1845" y="1969"/>
                  </a:lnTo>
                  <a:lnTo>
                    <a:pt x="1723" y="2065"/>
                  </a:lnTo>
                  <a:lnTo>
                    <a:pt x="1545" y="2009"/>
                  </a:lnTo>
                  <a:lnTo>
                    <a:pt x="1401" y="1949"/>
                  </a:lnTo>
                  <a:lnTo>
                    <a:pt x="1345" y="1993"/>
                  </a:lnTo>
                  <a:lnTo>
                    <a:pt x="1237" y="2021"/>
                  </a:lnTo>
                  <a:lnTo>
                    <a:pt x="1185" y="1917"/>
                  </a:lnTo>
                  <a:lnTo>
                    <a:pt x="1088" y="1884"/>
                  </a:lnTo>
                  <a:lnTo>
                    <a:pt x="997" y="1845"/>
                  </a:lnTo>
                  <a:lnTo>
                    <a:pt x="913" y="1877"/>
                  </a:lnTo>
                  <a:lnTo>
                    <a:pt x="841" y="1869"/>
                  </a:lnTo>
                  <a:lnTo>
                    <a:pt x="721" y="1905"/>
                  </a:lnTo>
                  <a:lnTo>
                    <a:pt x="693" y="2033"/>
                  </a:lnTo>
                  <a:lnTo>
                    <a:pt x="621" y="2101"/>
                  </a:lnTo>
                  <a:lnTo>
                    <a:pt x="617" y="2221"/>
                  </a:lnTo>
                  <a:lnTo>
                    <a:pt x="549" y="2213"/>
                  </a:lnTo>
                  <a:lnTo>
                    <a:pt x="453" y="2110"/>
                  </a:lnTo>
                  <a:lnTo>
                    <a:pt x="363" y="2156"/>
                  </a:lnTo>
                  <a:lnTo>
                    <a:pt x="317" y="2156"/>
                  </a:lnTo>
                  <a:lnTo>
                    <a:pt x="363" y="2065"/>
                  </a:lnTo>
                  <a:lnTo>
                    <a:pt x="227" y="2065"/>
                  </a:lnTo>
                  <a:lnTo>
                    <a:pt x="90" y="1974"/>
                  </a:lnTo>
                  <a:lnTo>
                    <a:pt x="181" y="1929"/>
                  </a:lnTo>
                  <a:lnTo>
                    <a:pt x="45" y="1838"/>
                  </a:lnTo>
                  <a:lnTo>
                    <a:pt x="0" y="1702"/>
                  </a:lnTo>
                  <a:lnTo>
                    <a:pt x="0" y="1612"/>
                  </a:lnTo>
                  <a:lnTo>
                    <a:pt x="90" y="1612"/>
                  </a:lnTo>
                  <a:lnTo>
                    <a:pt x="197" y="1549"/>
                  </a:lnTo>
                  <a:lnTo>
                    <a:pt x="581" y="1549"/>
                  </a:lnTo>
                  <a:lnTo>
                    <a:pt x="685" y="1473"/>
                  </a:lnTo>
                  <a:lnTo>
                    <a:pt x="757" y="1333"/>
                  </a:lnTo>
                  <a:lnTo>
                    <a:pt x="804" y="813"/>
                  </a:lnTo>
                  <a:lnTo>
                    <a:pt x="959" y="795"/>
                  </a:lnTo>
                  <a:lnTo>
                    <a:pt x="1136" y="750"/>
                  </a:lnTo>
                  <a:lnTo>
                    <a:pt x="1376" y="529"/>
                  </a:lnTo>
                  <a:lnTo>
                    <a:pt x="2288" y="0"/>
                  </a:lnTo>
                  <a:lnTo>
                    <a:pt x="2557" y="65"/>
                  </a:lnTo>
                  <a:lnTo>
                    <a:pt x="2669" y="169"/>
                  </a:lnTo>
                  <a:lnTo>
                    <a:pt x="2825" y="10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7" name="Freeform 108">
              <a:extLst>
                <a:ext uri="{FF2B5EF4-FFF2-40B4-BE49-F238E27FC236}">
                  <a16:creationId xmlns:a16="http://schemas.microsoft.com/office/drawing/2014/main" id="{762692E4-F5D3-4BA0-AF56-91221BA96DF3}"/>
                </a:ext>
              </a:extLst>
            </p:cNvPr>
            <p:cNvSpPr>
              <a:spLocks/>
            </p:cNvSpPr>
            <p:nvPr/>
          </p:nvSpPr>
          <p:spPr bwMode="auto">
            <a:xfrm>
              <a:off x="3430588" y="1808163"/>
              <a:ext cx="700088" cy="625475"/>
            </a:xfrm>
            <a:custGeom>
              <a:avLst/>
              <a:gdLst/>
              <a:ahLst/>
              <a:cxnLst>
                <a:cxn ang="0">
                  <a:pos x="1983" y="1632"/>
                </a:cxn>
                <a:cxn ang="0">
                  <a:pos x="1899" y="1664"/>
                </a:cxn>
                <a:cxn ang="0">
                  <a:pos x="1867" y="1744"/>
                </a:cxn>
                <a:cxn ang="0">
                  <a:pos x="1767" y="1772"/>
                </a:cxn>
                <a:cxn ang="0">
                  <a:pos x="1763" y="1848"/>
                </a:cxn>
                <a:cxn ang="0">
                  <a:pos x="1671" y="1848"/>
                </a:cxn>
                <a:cxn ang="0">
                  <a:pos x="1607" y="1804"/>
                </a:cxn>
                <a:cxn ang="0">
                  <a:pos x="106" y="1827"/>
                </a:cxn>
                <a:cxn ang="0">
                  <a:pos x="62" y="436"/>
                </a:cxn>
                <a:cxn ang="0">
                  <a:pos x="0" y="308"/>
                </a:cxn>
                <a:cxn ang="0">
                  <a:pos x="62" y="187"/>
                </a:cxn>
                <a:cxn ang="0">
                  <a:pos x="51" y="44"/>
                </a:cxn>
                <a:cxn ang="0">
                  <a:pos x="167" y="40"/>
                </a:cxn>
                <a:cxn ang="0">
                  <a:pos x="243" y="16"/>
                </a:cxn>
                <a:cxn ang="0">
                  <a:pos x="371" y="64"/>
                </a:cxn>
                <a:cxn ang="0">
                  <a:pos x="543" y="128"/>
                </a:cxn>
                <a:cxn ang="0">
                  <a:pos x="635" y="108"/>
                </a:cxn>
                <a:cxn ang="0">
                  <a:pos x="786" y="149"/>
                </a:cxn>
                <a:cxn ang="0">
                  <a:pos x="895" y="72"/>
                </a:cxn>
                <a:cxn ang="0">
                  <a:pos x="1015" y="36"/>
                </a:cxn>
                <a:cxn ang="0">
                  <a:pos x="1119" y="0"/>
                </a:cxn>
                <a:cxn ang="0">
                  <a:pos x="1219" y="60"/>
                </a:cxn>
                <a:cxn ang="0">
                  <a:pos x="1330" y="103"/>
                </a:cxn>
                <a:cxn ang="0">
                  <a:pos x="1483" y="84"/>
                </a:cxn>
                <a:cxn ang="0">
                  <a:pos x="1635" y="44"/>
                </a:cxn>
                <a:cxn ang="0">
                  <a:pos x="1723" y="184"/>
                </a:cxn>
                <a:cxn ang="0">
                  <a:pos x="1779" y="296"/>
                </a:cxn>
                <a:cxn ang="0">
                  <a:pos x="1747" y="416"/>
                </a:cxn>
                <a:cxn ang="0">
                  <a:pos x="1751" y="508"/>
                </a:cxn>
                <a:cxn ang="0">
                  <a:pos x="1715" y="592"/>
                </a:cxn>
                <a:cxn ang="0">
                  <a:pos x="1739" y="648"/>
                </a:cxn>
                <a:cxn ang="0">
                  <a:pos x="1693" y="693"/>
                </a:cxn>
                <a:cxn ang="0">
                  <a:pos x="1603" y="648"/>
                </a:cxn>
                <a:cxn ang="0">
                  <a:pos x="1512" y="557"/>
                </a:cxn>
                <a:cxn ang="0">
                  <a:pos x="1512" y="466"/>
                </a:cxn>
                <a:cxn ang="0">
                  <a:pos x="1376" y="330"/>
                </a:cxn>
                <a:cxn ang="0">
                  <a:pos x="1330" y="330"/>
                </a:cxn>
                <a:cxn ang="0">
                  <a:pos x="1330" y="376"/>
                </a:cxn>
                <a:cxn ang="0">
                  <a:pos x="1399" y="496"/>
                </a:cxn>
                <a:cxn ang="0">
                  <a:pos x="1519" y="644"/>
                </a:cxn>
                <a:cxn ang="0">
                  <a:pos x="1648" y="829"/>
                </a:cxn>
                <a:cxn ang="0">
                  <a:pos x="1711" y="968"/>
                </a:cxn>
                <a:cxn ang="0">
                  <a:pos x="1819" y="1128"/>
                </a:cxn>
                <a:cxn ang="0">
                  <a:pos x="1875" y="1237"/>
                </a:cxn>
                <a:cxn ang="0">
                  <a:pos x="1943" y="1336"/>
                </a:cxn>
                <a:cxn ang="0">
                  <a:pos x="2043" y="1424"/>
                </a:cxn>
                <a:cxn ang="0">
                  <a:pos x="2007" y="1508"/>
                </a:cxn>
                <a:cxn ang="0">
                  <a:pos x="2035" y="1588"/>
                </a:cxn>
                <a:cxn ang="0">
                  <a:pos x="1983" y="1632"/>
                </a:cxn>
              </a:cxnLst>
              <a:rect l="0" t="0" r="r" b="b"/>
              <a:pathLst>
                <a:path w="2043" h="1848">
                  <a:moveTo>
                    <a:pt x="1983" y="1632"/>
                  </a:moveTo>
                  <a:lnTo>
                    <a:pt x="1899" y="1664"/>
                  </a:lnTo>
                  <a:lnTo>
                    <a:pt x="1867" y="1744"/>
                  </a:lnTo>
                  <a:lnTo>
                    <a:pt x="1767" y="1772"/>
                  </a:lnTo>
                  <a:lnTo>
                    <a:pt x="1763" y="1848"/>
                  </a:lnTo>
                  <a:lnTo>
                    <a:pt x="1671" y="1848"/>
                  </a:lnTo>
                  <a:lnTo>
                    <a:pt x="1607" y="1804"/>
                  </a:lnTo>
                  <a:lnTo>
                    <a:pt x="106" y="1827"/>
                  </a:lnTo>
                  <a:lnTo>
                    <a:pt x="62" y="436"/>
                  </a:lnTo>
                  <a:lnTo>
                    <a:pt x="0" y="308"/>
                  </a:lnTo>
                  <a:lnTo>
                    <a:pt x="62" y="187"/>
                  </a:lnTo>
                  <a:lnTo>
                    <a:pt x="51" y="44"/>
                  </a:lnTo>
                  <a:lnTo>
                    <a:pt x="167" y="40"/>
                  </a:lnTo>
                  <a:lnTo>
                    <a:pt x="243" y="16"/>
                  </a:lnTo>
                  <a:lnTo>
                    <a:pt x="371" y="64"/>
                  </a:lnTo>
                  <a:lnTo>
                    <a:pt x="543" y="128"/>
                  </a:lnTo>
                  <a:lnTo>
                    <a:pt x="635" y="108"/>
                  </a:lnTo>
                  <a:lnTo>
                    <a:pt x="786" y="149"/>
                  </a:lnTo>
                  <a:lnTo>
                    <a:pt x="895" y="72"/>
                  </a:lnTo>
                  <a:lnTo>
                    <a:pt x="1015" y="36"/>
                  </a:lnTo>
                  <a:lnTo>
                    <a:pt x="1119" y="0"/>
                  </a:lnTo>
                  <a:lnTo>
                    <a:pt x="1219" y="60"/>
                  </a:lnTo>
                  <a:lnTo>
                    <a:pt x="1330" y="103"/>
                  </a:lnTo>
                  <a:lnTo>
                    <a:pt x="1483" y="84"/>
                  </a:lnTo>
                  <a:lnTo>
                    <a:pt x="1635" y="44"/>
                  </a:lnTo>
                  <a:lnTo>
                    <a:pt x="1723" y="184"/>
                  </a:lnTo>
                  <a:lnTo>
                    <a:pt x="1779" y="296"/>
                  </a:lnTo>
                  <a:lnTo>
                    <a:pt x="1747" y="416"/>
                  </a:lnTo>
                  <a:lnTo>
                    <a:pt x="1751" y="508"/>
                  </a:lnTo>
                  <a:lnTo>
                    <a:pt x="1715" y="592"/>
                  </a:lnTo>
                  <a:lnTo>
                    <a:pt x="1739" y="648"/>
                  </a:lnTo>
                  <a:lnTo>
                    <a:pt x="1693" y="693"/>
                  </a:lnTo>
                  <a:lnTo>
                    <a:pt x="1603" y="648"/>
                  </a:lnTo>
                  <a:lnTo>
                    <a:pt x="1512" y="557"/>
                  </a:lnTo>
                  <a:lnTo>
                    <a:pt x="1512" y="466"/>
                  </a:lnTo>
                  <a:lnTo>
                    <a:pt x="1376" y="330"/>
                  </a:lnTo>
                  <a:lnTo>
                    <a:pt x="1330" y="330"/>
                  </a:lnTo>
                  <a:lnTo>
                    <a:pt x="1330" y="376"/>
                  </a:lnTo>
                  <a:lnTo>
                    <a:pt x="1399" y="496"/>
                  </a:lnTo>
                  <a:lnTo>
                    <a:pt x="1519" y="644"/>
                  </a:lnTo>
                  <a:lnTo>
                    <a:pt x="1648" y="829"/>
                  </a:lnTo>
                  <a:lnTo>
                    <a:pt x="1711" y="968"/>
                  </a:lnTo>
                  <a:lnTo>
                    <a:pt x="1819" y="1128"/>
                  </a:lnTo>
                  <a:lnTo>
                    <a:pt x="1875" y="1237"/>
                  </a:lnTo>
                  <a:lnTo>
                    <a:pt x="1943" y="1336"/>
                  </a:lnTo>
                  <a:lnTo>
                    <a:pt x="2043" y="1424"/>
                  </a:lnTo>
                  <a:lnTo>
                    <a:pt x="2007" y="1508"/>
                  </a:lnTo>
                  <a:lnTo>
                    <a:pt x="2035" y="1588"/>
                  </a:lnTo>
                  <a:lnTo>
                    <a:pt x="1983" y="16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8" name="Freeform 109">
              <a:extLst>
                <a:ext uri="{FF2B5EF4-FFF2-40B4-BE49-F238E27FC236}">
                  <a16:creationId xmlns:a16="http://schemas.microsoft.com/office/drawing/2014/main" id="{34B52639-FB8E-4081-BD1E-ED6C3769DEBD}"/>
                </a:ext>
              </a:extLst>
            </p:cNvPr>
            <p:cNvSpPr>
              <a:spLocks/>
            </p:cNvSpPr>
            <p:nvPr/>
          </p:nvSpPr>
          <p:spPr bwMode="auto">
            <a:xfrm>
              <a:off x="2720975" y="2328863"/>
              <a:ext cx="687388" cy="1046163"/>
            </a:xfrm>
            <a:custGeom>
              <a:avLst/>
              <a:gdLst/>
              <a:ahLst/>
              <a:cxnLst>
                <a:cxn ang="0">
                  <a:pos x="0" y="1803"/>
                </a:cxn>
                <a:cxn ang="0">
                  <a:pos x="74" y="1860"/>
                </a:cxn>
                <a:cxn ang="0">
                  <a:pos x="98" y="1928"/>
                </a:cxn>
                <a:cxn ang="0">
                  <a:pos x="162" y="1980"/>
                </a:cxn>
                <a:cxn ang="0">
                  <a:pos x="214" y="1964"/>
                </a:cxn>
                <a:cxn ang="0">
                  <a:pos x="290" y="1972"/>
                </a:cxn>
                <a:cxn ang="0">
                  <a:pos x="338" y="2044"/>
                </a:cxn>
                <a:cxn ang="0">
                  <a:pos x="226" y="2064"/>
                </a:cxn>
                <a:cxn ang="0">
                  <a:pos x="246" y="2136"/>
                </a:cxn>
                <a:cxn ang="0">
                  <a:pos x="313" y="2192"/>
                </a:cxn>
                <a:cxn ang="0">
                  <a:pos x="294" y="2336"/>
                </a:cxn>
                <a:cxn ang="0">
                  <a:pos x="310" y="2436"/>
                </a:cxn>
                <a:cxn ang="0">
                  <a:pos x="362" y="2512"/>
                </a:cxn>
                <a:cxn ang="0">
                  <a:pos x="404" y="2600"/>
                </a:cxn>
                <a:cxn ang="0">
                  <a:pos x="177" y="2600"/>
                </a:cxn>
                <a:cxn ang="0">
                  <a:pos x="86" y="2691"/>
                </a:cxn>
                <a:cxn ang="0">
                  <a:pos x="190" y="2792"/>
                </a:cxn>
                <a:cxn ang="0">
                  <a:pos x="268" y="2827"/>
                </a:cxn>
                <a:cxn ang="0">
                  <a:pos x="362" y="3000"/>
                </a:cxn>
                <a:cxn ang="0">
                  <a:pos x="386" y="3084"/>
                </a:cxn>
                <a:cxn ang="0">
                  <a:pos x="506" y="3076"/>
                </a:cxn>
                <a:cxn ang="0">
                  <a:pos x="582" y="3016"/>
                </a:cxn>
                <a:cxn ang="0">
                  <a:pos x="630" y="3064"/>
                </a:cxn>
                <a:cxn ang="0">
                  <a:pos x="742" y="3000"/>
                </a:cxn>
                <a:cxn ang="0">
                  <a:pos x="966" y="2984"/>
                </a:cxn>
                <a:cxn ang="0">
                  <a:pos x="1082" y="2840"/>
                </a:cxn>
                <a:cxn ang="0">
                  <a:pos x="1270" y="2792"/>
                </a:cxn>
                <a:cxn ang="0">
                  <a:pos x="1382" y="2724"/>
                </a:cxn>
                <a:cxn ang="0">
                  <a:pos x="1590" y="2468"/>
                </a:cxn>
                <a:cxn ang="0">
                  <a:pos x="1718" y="2404"/>
                </a:cxn>
                <a:cxn ang="0">
                  <a:pos x="1818" y="2440"/>
                </a:cxn>
                <a:cxn ang="0">
                  <a:pos x="1814" y="2336"/>
                </a:cxn>
                <a:cxn ang="0">
                  <a:pos x="1746" y="2304"/>
                </a:cxn>
                <a:cxn ang="0">
                  <a:pos x="1726" y="2232"/>
                </a:cxn>
                <a:cxn ang="0">
                  <a:pos x="1690" y="2148"/>
                </a:cxn>
                <a:cxn ang="0">
                  <a:pos x="1702" y="2076"/>
                </a:cxn>
                <a:cxn ang="0">
                  <a:pos x="1602" y="2084"/>
                </a:cxn>
                <a:cxn ang="0">
                  <a:pos x="1586" y="2036"/>
                </a:cxn>
                <a:cxn ang="0">
                  <a:pos x="1666" y="1964"/>
                </a:cxn>
                <a:cxn ang="0">
                  <a:pos x="1628" y="1875"/>
                </a:cxn>
                <a:cxn ang="0">
                  <a:pos x="1726" y="1792"/>
                </a:cxn>
                <a:cxn ang="0">
                  <a:pos x="1690" y="1724"/>
                </a:cxn>
                <a:cxn ang="0">
                  <a:pos x="1806" y="1592"/>
                </a:cxn>
                <a:cxn ang="0">
                  <a:pos x="1810" y="1512"/>
                </a:cxn>
                <a:cxn ang="0">
                  <a:pos x="1870" y="1476"/>
                </a:cxn>
                <a:cxn ang="0">
                  <a:pos x="2002" y="1504"/>
                </a:cxn>
                <a:cxn ang="0">
                  <a:pos x="1992" y="776"/>
                </a:cxn>
                <a:cxn ang="0">
                  <a:pos x="497" y="0"/>
                </a:cxn>
                <a:cxn ang="0">
                  <a:pos x="327" y="91"/>
                </a:cxn>
                <a:cxn ang="0">
                  <a:pos x="366" y="354"/>
                </a:cxn>
                <a:cxn ang="0">
                  <a:pos x="449" y="555"/>
                </a:cxn>
                <a:cxn ang="0">
                  <a:pos x="513" y="613"/>
                </a:cxn>
                <a:cxn ang="0">
                  <a:pos x="435" y="691"/>
                </a:cxn>
                <a:cxn ang="0">
                  <a:pos x="399" y="972"/>
                </a:cxn>
                <a:cxn ang="0">
                  <a:pos x="402" y="1266"/>
                </a:cxn>
                <a:cxn ang="0">
                  <a:pos x="227" y="1423"/>
                </a:cxn>
                <a:cxn ang="0">
                  <a:pos x="75" y="1621"/>
                </a:cxn>
                <a:cxn ang="0">
                  <a:pos x="0" y="1752"/>
                </a:cxn>
                <a:cxn ang="0">
                  <a:pos x="0" y="1803"/>
                </a:cxn>
              </a:cxnLst>
              <a:rect l="0" t="0" r="r" b="b"/>
              <a:pathLst>
                <a:path w="2002" h="3084">
                  <a:moveTo>
                    <a:pt x="0" y="1803"/>
                  </a:moveTo>
                  <a:lnTo>
                    <a:pt x="74" y="1860"/>
                  </a:lnTo>
                  <a:lnTo>
                    <a:pt x="98" y="1928"/>
                  </a:lnTo>
                  <a:lnTo>
                    <a:pt x="162" y="1980"/>
                  </a:lnTo>
                  <a:lnTo>
                    <a:pt x="214" y="1964"/>
                  </a:lnTo>
                  <a:lnTo>
                    <a:pt x="290" y="1972"/>
                  </a:lnTo>
                  <a:lnTo>
                    <a:pt x="338" y="2044"/>
                  </a:lnTo>
                  <a:lnTo>
                    <a:pt x="226" y="2064"/>
                  </a:lnTo>
                  <a:lnTo>
                    <a:pt x="246" y="2136"/>
                  </a:lnTo>
                  <a:lnTo>
                    <a:pt x="313" y="2192"/>
                  </a:lnTo>
                  <a:lnTo>
                    <a:pt x="294" y="2336"/>
                  </a:lnTo>
                  <a:lnTo>
                    <a:pt x="310" y="2436"/>
                  </a:lnTo>
                  <a:lnTo>
                    <a:pt x="362" y="2512"/>
                  </a:lnTo>
                  <a:lnTo>
                    <a:pt x="404" y="2600"/>
                  </a:lnTo>
                  <a:lnTo>
                    <a:pt x="177" y="2600"/>
                  </a:lnTo>
                  <a:lnTo>
                    <a:pt x="86" y="2691"/>
                  </a:lnTo>
                  <a:lnTo>
                    <a:pt x="190" y="2792"/>
                  </a:lnTo>
                  <a:lnTo>
                    <a:pt x="268" y="2827"/>
                  </a:lnTo>
                  <a:lnTo>
                    <a:pt x="362" y="3000"/>
                  </a:lnTo>
                  <a:lnTo>
                    <a:pt x="386" y="3084"/>
                  </a:lnTo>
                  <a:lnTo>
                    <a:pt x="506" y="3076"/>
                  </a:lnTo>
                  <a:lnTo>
                    <a:pt x="582" y="3016"/>
                  </a:lnTo>
                  <a:lnTo>
                    <a:pt x="630" y="3064"/>
                  </a:lnTo>
                  <a:lnTo>
                    <a:pt x="742" y="3000"/>
                  </a:lnTo>
                  <a:lnTo>
                    <a:pt x="966" y="2984"/>
                  </a:lnTo>
                  <a:lnTo>
                    <a:pt x="1082" y="2840"/>
                  </a:lnTo>
                  <a:lnTo>
                    <a:pt x="1270" y="2792"/>
                  </a:lnTo>
                  <a:lnTo>
                    <a:pt x="1382" y="2724"/>
                  </a:lnTo>
                  <a:lnTo>
                    <a:pt x="1590" y="2468"/>
                  </a:lnTo>
                  <a:lnTo>
                    <a:pt x="1718" y="2404"/>
                  </a:lnTo>
                  <a:lnTo>
                    <a:pt x="1818" y="2440"/>
                  </a:lnTo>
                  <a:lnTo>
                    <a:pt x="1814" y="2336"/>
                  </a:lnTo>
                  <a:lnTo>
                    <a:pt x="1746" y="2304"/>
                  </a:lnTo>
                  <a:lnTo>
                    <a:pt x="1726" y="2232"/>
                  </a:lnTo>
                  <a:lnTo>
                    <a:pt x="1690" y="2148"/>
                  </a:lnTo>
                  <a:lnTo>
                    <a:pt x="1702" y="2076"/>
                  </a:lnTo>
                  <a:lnTo>
                    <a:pt x="1602" y="2084"/>
                  </a:lnTo>
                  <a:lnTo>
                    <a:pt x="1586" y="2036"/>
                  </a:lnTo>
                  <a:lnTo>
                    <a:pt x="1666" y="1964"/>
                  </a:lnTo>
                  <a:lnTo>
                    <a:pt x="1628" y="1875"/>
                  </a:lnTo>
                  <a:lnTo>
                    <a:pt x="1726" y="1792"/>
                  </a:lnTo>
                  <a:lnTo>
                    <a:pt x="1690" y="1724"/>
                  </a:lnTo>
                  <a:lnTo>
                    <a:pt x="1806" y="1592"/>
                  </a:lnTo>
                  <a:lnTo>
                    <a:pt x="1810" y="1512"/>
                  </a:lnTo>
                  <a:lnTo>
                    <a:pt x="1870" y="1476"/>
                  </a:lnTo>
                  <a:lnTo>
                    <a:pt x="2002" y="1504"/>
                  </a:lnTo>
                  <a:lnTo>
                    <a:pt x="1992" y="776"/>
                  </a:lnTo>
                  <a:lnTo>
                    <a:pt x="497" y="0"/>
                  </a:lnTo>
                  <a:lnTo>
                    <a:pt x="327" y="91"/>
                  </a:lnTo>
                  <a:lnTo>
                    <a:pt x="366" y="354"/>
                  </a:lnTo>
                  <a:lnTo>
                    <a:pt x="449" y="555"/>
                  </a:lnTo>
                  <a:lnTo>
                    <a:pt x="513" y="613"/>
                  </a:lnTo>
                  <a:lnTo>
                    <a:pt x="435" y="691"/>
                  </a:lnTo>
                  <a:lnTo>
                    <a:pt x="399" y="972"/>
                  </a:lnTo>
                  <a:lnTo>
                    <a:pt x="402" y="1266"/>
                  </a:lnTo>
                  <a:lnTo>
                    <a:pt x="227" y="1423"/>
                  </a:lnTo>
                  <a:lnTo>
                    <a:pt x="75" y="1621"/>
                  </a:lnTo>
                  <a:lnTo>
                    <a:pt x="0" y="1752"/>
                  </a:lnTo>
                  <a:lnTo>
                    <a:pt x="0" y="180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99" name="Freeform 110">
              <a:extLst>
                <a:ext uri="{FF2B5EF4-FFF2-40B4-BE49-F238E27FC236}">
                  <a16:creationId xmlns:a16="http://schemas.microsoft.com/office/drawing/2014/main" id="{AADE087C-FB42-4264-99BF-CCE82CB7D652}"/>
                </a:ext>
              </a:extLst>
            </p:cNvPr>
            <p:cNvSpPr>
              <a:spLocks/>
            </p:cNvSpPr>
            <p:nvPr/>
          </p:nvSpPr>
          <p:spPr bwMode="auto">
            <a:xfrm>
              <a:off x="2419350" y="1444625"/>
              <a:ext cx="231775" cy="446088"/>
            </a:xfrm>
            <a:custGeom>
              <a:avLst/>
              <a:gdLst/>
              <a:ahLst/>
              <a:cxnLst>
                <a:cxn ang="0">
                  <a:pos x="645" y="87"/>
                </a:cxn>
                <a:cxn ang="0">
                  <a:pos x="550" y="96"/>
                </a:cxn>
                <a:cxn ang="0">
                  <a:pos x="494" y="40"/>
                </a:cxn>
                <a:cxn ang="0">
                  <a:pos x="438" y="0"/>
                </a:cxn>
                <a:cxn ang="0">
                  <a:pos x="366" y="40"/>
                </a:cxn>
                <a:cxn ang="0">
                  <a:pos x="237" y="89"/>
                </a:cxn>
                <a:cxn ang="0">
                  <a:pos x="183" y="179"/>
                </a:cxn>
                <a:cxn ang="0">
                  <a:pos x="150" y="485"/>
                </a:cxn>
                <a:cxn ang="0">
                  <a:pos x="29" y="548"/>
                </a:cxn>
                <a:cxn ang="0">
                  <a:pos x="0" y="660"/>
                </a:cxn>
                <a:cxn ang="0">
                  <a:pos x="33" y="753"/>
                </a:cxn>
                <a:cxn ang="0">
                  <a:pos x="147" y="900"/>
                </a:cxn>
                <a:cxn ang="0">
                  <a:pos x="257" y="972"/>
                </a:cxn>
                <a:cxn ang="0">
                  <a:pos x="279" y="1314"/>
                </a:cxn>
                <a:cxn ang="0">
                  <a:pos x="362" y="1296"/>
                </a:cxn>
                <a:cxn ang="0">
                  <a:pos x="437" y="1232"/>
                </a:cxn>
                <a:cxn ang="0">
                  <a:pos x="408" y="1076"/>
                </a:cxn>
                <a:cxn ang="0">
                  <a:pos x="546" y="974"/>
                </a:cxn>
                <a:cxn ang="0">
                  <a:pos x="669" y="923"/>
                </a:cxn>
                <a:cxn ang="0">
                  <a:pos x="672" y="794"/>
                </a:cxn>
                <a:cxn ang="0">
                  <a:pos x="622" y="792"/>
                </a:cxn>
                <a:cxn ang="0">
                  <a:pos x="558" y="728"/>
                </a:cxn>
                <a:cxn ang="0">
                  <a:pos x="478" y="704"/>
                </a:cxn>
                <a:cxn ang="0">
                  <a:pos x="418" y="631"/>
                </a:cxn>
                <a:cxn ang="0">
                  <a:pos x="478" y="536"/>
                </a:cxn>
                <a:cxn ang="0">
                  <a:pos x="582" y="480"/>
                </a:cxn>
                <a:cxn ang="0">
                  <a:pos x="622" y="400"/>
                </a:cxn>
                <a:cxn ang="0">
                  <a:pos x="638" y="304"/>
                </a:cxn>
                <a:cxn ang="0">
                  <a:pos x="558" y="288"/>
                </a:cxn>
                <a:cxn ang="0">
                  <a:pos x="558" y="192"/>
                </a:cxn>
                <a:cxn ang="0">
                  <a:pos x="645" y="87"/>
                </a:cxn>
              </a:cxnLst>
              <a:rect l="0" t="0" r="r" b="b"/>
              <a:pathLst>
                <a:path w="672" h="1314">
                  <a:moveTo>
                    <a:pt x="645" y="87"/>
                  </a:moveTo>
                  <a:lnTo>
                    <a:pt x="550" y="96"/>
                  </a:lnTo>
                  <a:lnTo>
                    <a:pt x="494" y="40"/>
                  </a:lnTo>
                  <a:lnTo>
                    <a:pt x="438" y="0"/>
                  </a:lnTo>
                  <a:lnTo>
                    <a:pt x="366" y="40"/>
                  </a:lnTo>
                  <a:lnTo>
                    <a:pt x="237" y="89"/>
                  </a:lnTo>
                  <a:lnTo>
                    <a:pt x="183" y="179"/>
                  </a:lnTo>
                  <a:lnTo>
                    <a:pt x="150" y="485"/>
                  </a:lnTo>
                  <a:lnTo>
                    <a:pt x="29" y="548"/>
                  </a:lnTo>
                  <a:lnTo>
                    <a:pt x="0" y="660"/>
                  </a:lnTo>
                  <a:lnTo>
                    <a:pt x="33" y="753"/>
                  </a:lnTo>
                  <a:lnTo>
                    <a:pt x="147" y="900"/>
                  </a:lnTo>
                  <a:lnTo>
                    <a:pt x="257" y="972"/>
                  </a:lnTo>
                  <a:lnTo>
                    <a:pt x="279" y="1314"/>
                  </a:lnTo>
                  <a:lnTo>
                    <a:pt x="362" y="1296"/>
                  </a:lnTo>
                  <a:lnTo>
                    <a:pt x="437" y="1232"/>
                  </a:lnTo>
                  <a:lnTo>
                    <a:pt x="408" y="1076"/>
                  </a:lnTo>
                  <a:lnTo>
                    <a:pt x="546" y="974"/>
                  </a:lnTo>
                  <a:lnTo>
                    <a:pt x="669" y="923"/>
                  </a:lnTo>
                  <a:lnTo>
                    <a:pt x="672" y="794"/>
                  </a:lnTo>
                  <a:lnTo>
                    <a:pt x="622" y="792"/>
                  </a:lnTo>
                  <a:lnTo>
                    <a:pt x="558" y="728"/>
                  </a:lnTo>
                  <a:lnTo>
                    <a:pt x="478" y="704"/>
                  </a:lnTo>
                  <a:lnTo>
                    <a:pt x="418" y="631"/>
                  </a:lnTo>
                  <a:lnTo>
                    <a:pt x="478" y="536"/>
                  </a:lnTo>
                  <a:lnTo>
                    <a:pt x="582" y="480"/>
                  </a:lnTo>
                  <a:lnTo>
                    <a:pt x="622" y="400"/>
                  </a:lnTo>
                  <a:lnTo>
                    <a:pt x="638" y="304"/>
                  </a:lnTo>
                  <a:lnTo>
                    <a:pt x="558" y="288"/>
                  </a:lnTo>
                  <a:lnTo>
                    <a:pt x="558" y="192"/>
                  </a:lnTo>
                  <a:lnTo>
                    <a:pt x="645" y="8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0" name="Freeform 111">
              <a:extLst>
                <a:ext uri="{FF2B5EF4-FFF2-40B4-BE49-F238E27FC236}">
                  <a16:creationId xmlns:a16="http://schemas.microsoft.com/office/drawing/2014/main" id="{3D88205E-8B31-4956-9B4F-6771F1904DD2}"/>
                </a:ext>
              </a:extLst>
            </p:cNvPr>
            <p:cNvSpPr>
              <a:spLocks/>
            </p:cNvSpPr>
            <p:nvPr/>
          </p:nvSpPr>
          <p:spPr bwMode="auto">
            <a:xfrm>
              <a:off x="4021138" y="2889250"/>
              <a:ext cx="971550" cy="749300"/>
            </a:xfrm>
            <a:custGeom>
              <a:avLst/>
              <a:gdLst/>
              <a:ahLst/>
              <a:cxnLst>
                <a:cxn ang="0">
                  <a:pos x="3535" y="1620"/>
                </a:cxn>
                <a:cxn ang="0">
                  <a:pos x="2845" y="2378"/>
                </a:cxn>
                <a:cxn ang="0">
                  <a:pos x="2598" y="2378"/>
                </a:cxn>
                <a:cxn ang="0">
                  <a:pos x="2425" y="2445"/>
                </a:cxn>
                <a:cxn ang="0">
                  <a:pos x="2320" y="2550"/>
                </a:cxn>
                <a:cxn ang="0">
                  <a:pos x="2140" y="2625"/>
                </a:cxn>
                <a:cxn ang="0">
                  <a:pos x="1923" y="2625"/>
                </a:cxn>
                <a:cxn ang="0">
                  <a:pos x="1840" y="2543"/>
                </a:cxn>
                <a:cxn ang="0">
                  <a:pos x="1653" y="2655"/>
                </a:cxn>
                <a:cxn ang="0">
                  <a:pos x="1578" y="2760"/>
                </a:cxn>
                <a:cxn ang="0">
                  <a:pos x="1420" y="2715"/>
                </a:cxn>
                <a:cxn ang="0">
                  <a:pos x="1255" y="2715"/>
                </a:cxn>
                <a:cxn ang="0">
                  <a:pos x="1083" y="2625"/>
                </a:cxn>
                <a:cxn ang="0">
                  <a:pos x="933" y="2520"/>
                </a:cxn>
                <a:cxn ang="0">
                  <a:pos x="768" y="2513"/>
                </a:cxn>
                <a:cxn ang="0">
                  <a:pos x="643" y="2489"/>
                </a:cxn>
                <a:cxn ang="0">
                  <a:pos x="654" y="2318"/>
                </a:cxn>
                <a:cxn ang="0">
                  <a:pos x="553" y="2288"/>
                </a:cxn>
                <a:cxn ang="0">
                  <a:pos x="488" y="2213"/>
                </a:cxn>
                <a:cxn ang="0">
                  <a:pos x="430" y="2065"/>
                </a:cxn>
                <a:cxn ang="0">
                  <a:pos x="313" y="1925"/>
                </a:cxn>
                <a:cxn ang="0">
                  <a:pos x="183" y="1740"/>
                </a:cxn>
                <a:cxn ang="0">
                  <a:pos x="0" y="1665"/>
                </a:cxn>
                <a:cxn ang="0">
                  <a:pos x="16" y="1582"/>
                </a:cxn>
                <a:cxn ang="0">
                  <a:pos x="105" y="1530"/>
                </a:cxn>
                <a:cxn ang="0">
                  <a:pos x="193" y="1568"/>
                </a:cxn>
                <a:cxn ang="0">
                  <a:pos x="240" y="1455"/>
                </a:cxn>
                <a:cxn ang="0">
                  <a:pos x="218" y="1245"/>
                </a:cxn>
                <a:cxn ang="0">
                  <a:pos x="277" y="1136"/>
                </a:cxn>
                <a:cxn ang="0">
                  <a:pos x="256" y="998"/>
                </a:cxn>
                <a:cxn ang="0">
                  <a:pos x="330" y="953"/>
                </a:cxn>
                <a:cxn ang="0">
                  <a:pos x="421" y="968"/>
                </a:cxn>
                <a:cxn ang="0">
                  <a:pos x="448" y="725"/>
                </a:cxn>
                <a:cxn ang="0">
                  <a:pos x="562" y="532"/>
                </a:cxn>
                <a:cxn ang="0">
                  <a:pos x="675" y="518"/>
                </a:cxn>
                <a:cxn ang="0">
                  <a:pos x="755" y="155"/>
                </a:cxn>
                <a:cxn ang="0">
                  <a:pos x="903" y="75"/>
                </a:cxn>
                <a:cxn ang="0">
                  <a:pos x="1008" y="180"/>
                </a:cxn>
                <a:cxn ang="0">
                  <a:pos x="1105" y="0"/>
                </a:cxn>
                <a:cxn ang="0">
                  <a:pos x="1218" y="83"/>
                </a:cxn>
                <a:cxn ang="0">
                  <a:pos x="1383" y="30"/>
                </a:cxn>
                <a:cxn ang="0">
                  <a:pos x="1480" y="83"/>
                </a:cxn>
                <a:cxn ang="0">
                  <a:pos x="1585" y="68"/>
                </a:cxn>
                <a:cxn ang="0">
                  <a:pos x="1795" y="165"/>
                </a:cxn>
                <a:cxn ang="0">
                  <a:pos x="1893" y="315"/>
                </a:cxn>
                <a:cxn ang="0">
                  <a:pos x="2073" y="458"/>
                </a:cxn>
                <a:cxn ang="0">
                  <a:pos x="2163" y="533"/>
                </a:cxn>
                <a:cxn ang="0">
                  <a:pos x="2061" y="673"/>
                </a:cxn>
                <a:cxn ang="0">
                  <a:pos x="2020" y="780"/>
                </a:cxn>
                <a:cxn ang="0">
                  <a:pos x="2035" y="885"/>
                </a:cxn>
                <a:cxn ang="0">
                  <a:pos x="2185" y="893"/>
                </a:cxn>
                <a:cxn ang="0">
                  <a:pos x="2335" y="848"/>
                </a:cxn>
                <a:cxn ang="0">
                  <a:pos x="2268" y="998"/>
                </a:cxn>
                <a:cxn ang="0">
                  <a:pos x="2403" y="1238"/>
                </a:cxn>
                <a:cxn ang="0">
                  <a:pos x="2568" y="1380"/>
                </a:cxn>
                <a:cxn ang="0">
                  <a:pos x="3318" y="1613"/>
                </a:cxn>
                <a:cxn ang="0">
                  <a:pos x="3535" y="1620"/>
                </a:cxn>
              </a:cxnLst>
              <a:rect l="0" t="0" r="r" b="b"/>
              <a:pathLst>
                <a:path w="3535" h="2760">
                  <a:moveTo>
                    <a:pt x="3535" y="1620"/>
                  </a:moveTo>
                  <a:lnTo>
                    <a:pt x="2845" y="2378"/>
                  </a:lnTo>
                  <a:lnTo>
                    <a:pt x="2598" y="2378"/>
                  </a:lnTo>
                  <a:lnTo>
                    <a:pt x="2425" y="2445"/>
                  </a:lnTo>
                  <a:lnTo>
                    <a:pt x="2320" y="2550"/>
                  </a:lnTo>
                  <a:lnTo>
                    <a:pt x="2140" y="2625"/>
                  </a:lnTo>
                  <a:lnTo>
                    <a:pt x="1923" y="2625"/>
                  </a:lnTo>
                  <a:lnTo>
                    <a:pt x="1840" y="2543"/>
                  </a:lnTo>
                  <a:lnTo>
                    <a:pt x="1653" y="2655"/>
                  </a:lnTo>
                  <a:lnTo>
                    <a:pt x="1578" y="2760"/>
                  </a:lnTo>
                  <a:lnTo>
                    <a:pt x="1420" y="2715"/>
                  </a:lnTo>
                  <a:lnTo>
                    <a:pt x="1255" y="2715"/>
                  </a:lnTo>
                  <a:lnTo>
                    <a:pt x="1083" y="2625"/>
                  </a:lnTo>
                  <a:lnTo>
                    <a:pt x="933" y="2520"/>
                  </a:lnTo>
                  <a:lnTo>
                    <a:pt x="768" y="2513"/>
                  </a:lnTo>
                  <a:lnTo>
                    <a:pt x="643" y="2489"/>
                  </a:lnTo>
                  <a:lnTo>
                    <a:pt x="654" y="2318"/>
                  </a:lnTo>
                  <a:lnTo>
                    <a:pt x="553" y="2288"/>
                  </a:lnTo>
                  <a:lnTo>
                    <a:pt x="488" y="2213"/>
                  </a:lnTo>
                  <a:lnTo>
                    <a:pt x="430" y="2065"/>
                  </a:lnTo>
                  <a:lnTo>
                    <a:pt x="313" y="1925"/>
                  </a:lnTo>
                  <a:lnTo>
                    <a:pt x="183" y="1740"/>
                  </a:lnTo>
                  <a:lnTo>
                    <a:pt x="0" y="1665"/>
                  </a:lnTo>
                  <a:lnTo>
                    <a:pt x="16" y="1582"/>
                  </a:lnTo>
                  <a:lnTo>
                    <a:pt x="105" y="1530"/>
                  </a:lnTo>
                  <a:lnTo>
                    <a:pt x="193" y="1568"/>
                  </a:lnTo>
                  <a:lnTo>
                    <a:pt x="240" y="1455"/>
                  </a:lnTo>
                  <a:lnTo>
                    <a:pt x="218" y="1245"/>
                  </a:lnTo>
                  <a:lnTo>
                    <a:pt x="277" y="1136"/>
                  </a:lnTo>
                  <a:lnTo>
                    <a:pt x="256" y="998"/>
                  </a:lnTo>
                  <a:lnTo>
                    <a:pt x="330" y="953"/>
                  </a:lnTo>
                  <a:lnTo>
                    <a:pt x="421" y="968"/>
                  </a:lnTo>
                  <a:lnTo>
                    <a:pt x="448" y="725"/>
                  </a:lnTo>
                  <a:lnTo>
                    <a:pt x="562" y="532"/>
                  </a:lnTo>
                  <a:lnTo>
                    <a:pt x="675" y="518"/>
                  </a:lnTo>
                  <a:lnTo>
                    <a:pt x="755" y="155"/>
                  </a:lnTo>
                  <a:lnTo>
                    <a:pt x="903" y="75"/>
                  </a:lnTo>
                  <a:lnTo>
                    <a:pt x="1008" y="180"/>
                  </a:lnTo>
                  <a:lnTo>
                    <a:pt x="1105" y="0"/>
                  </a:lnTo>
                  <a:lnTo>
                    <a:pt x="1218" y="83"/>
                  </a:lnTo>
                  <a:lnTo>
                    <a:pt x="1383" y="30"/>
                  </a:lnTo>
                  <a:lnTo>
                    <a:pt x="1480" y="83"/>
                  </a:lnTo>
                  <a:lnTo>
                    <a:pt x="1585" y="68"/>
                  </a:lnTo>
                  <a:lnTo>
                    <a:pt x="1795" y="165"/>
                  </a:lnTo>
                  <a:lnTo>
                    <a:pt x="1893" y="315"/>
                  </a:lnTo>
                  <a:lnTo>
                    <a:pt x="2073" y="458"/>
                  </a:lnTo>
                  <a:lnTo>
                    <a:pt x="2163" y="533"/>
                  </a:lnTo>
                  <a:lnTo>
                    <a:pt x="2061" y="673"/>
                  </a:lnTo>
                  <a:lnTo>
                    <a:pt x="2020" y="780"/>
                  </a:lnTo>
                  <a:lnTo>
                    <a:pt x="2035" y="885"/>
                  </a:lnTo>
                  <a:lnTo>
                    <a:pt x="2185" y="893"/>
                  </a:lnTo>
                  <a:lnTo>
                    <a:pt x="2335" y="848"/>
                  </a:lnTo>
                  <a:lnTo>
                    <a:pt x="2268" y="998"/>
                  </a:lnTo>
                  <a:lnTo>
                    <a:pt x="2403" y="1238"/>
                  </a:lnTo>
                  <a:lnTo>
                    <a:pt x="2568" y="1380"/>
                  </a:lnTo>
                  <a:lnTo>
                    <a:pt x="3318" y="1613"/>
                  </a:lnTo>
                  <a:lnTo>
                    <a:pt x="3535" y="16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endParaRPr>
            </a:p>
          </p:txBody>
        </p:sp>
        <p:sp>
          <p:nvSpPr>
            <p:cNvPr id="101" name="Freeform 112">
              <a:extLst>
                <a:ext uri="{FF2B5EF4-FFF2-40B4-BE49-F238E27FC236}">
                  <a16:creationId xmlns:a16="http://schemas.microsoft.com/office/drawing/2014/main" id="{CCC06FBB-26E8-4750-9F05-38CC1B677356}"/>
                </a:ext>
              </a:extLst>
            </p:cNvPr>
            <p:cNvSpPr>
              <a:spLocks/>
            </p:cNvSpPr>
            <p:nvPr/>
          </p:nvSpPr>
          <p:spPr bwMode="auto">
            <a:xfrm>
              <a:off x="4541838" y="3048000"/>
              <a:ext cx="652463" cy="930275"/>
            </a:xfrm>
            <a:custGeom>
              <a:avLst/>
              <a:gdLst/>
              <a:ahLst/>
              <a:cxnLst>
                <a:cxn ang="0">
                  <a:pos x="405" y="169"/>
                </a:cxn>
                <a:cxn ang="0">
                  <a:pos x="504" y="288"/>
                </a:cxn>
                <a:cxn ang="0">
                  <a:pos x="633" y="369"/>
                </a:cxn>
                <a:cxn ang="0">
                  <a:pos x="749" y="345"/>
                </a:cxn>
                <a:cxn ang="0">
                  <a:pos x="873" y="264"/>
                </a:cxn>
                <a:cxn ang="0">
                  <a:pos x="969" y="283"/>
                </a:cxn>
                <a:cxn ang="0">
                  <a:pos x="1089" y="259"/>
                </a:cxn>
                <a:cxn ang="0">
                  <a:pos x="1157" y="197"/>
                </a:cxn>
                <a:cxn ang="0">
                  <a:pos x="1291" y="197"/>
                </a:cxn>
                <a:cxn ang="0">
                  <a:pos x="1360" y="162"/>
                </a:cxn>
                <a:cxn ang="0">
                  <a:pos x="1507" y="173"/>
                </a:cxn>
                <a:cxn ang="0">
                  <a:pos x="1737" y="72"/>
                </a:cxn>
                <a:cxn ang="0">
                  <a:pos x="1776" y="0"/>
                </a:cxn>
                <a:cxn ang="0">
                  <a:pos x="1891" y="43"/>
                </a:cxn>
                <a:cxn ang="0">
                  <a:pos x="1857" y="144"/>
                </a:cxn>
                <a:cxn ang="0">
                  <a:pos x="1872" y="245"/>
                </a:cxn>
                <a:cxn ang="0">
                  <a:pos x="1901" y="317"/>
                </a:cxn>
                <a:cxn ang="0">
                  <a:pos x="1838" y="350"/>
                </a:cxn>
                <a:cxn ang="0">
                  <a:pos x="1833" y="485"/>
                </a:cxn>
                <a:cxn ang="0">
                  <a:pos x="1761" y="677"/>
                </a:cxn>
                <a:cxn ang="0">
                  <a:pos x="1560" y="1075"/>
                </a:cxn>
                <a:cxn ang="0">
                  <a:pos x="1545" y="1200"/>
                </a:cxn>
                <a:cxn ang="0">
                  <a:pos x="1358" y="1521"/>
                </a:cxn>
                <a:cxn ang="0">
                  <a:pos x="1109" y="1829"/>
                </a:cxn>
                <a:cxn ang="0">
                  <a:pos x="845" y="2040"/>
                </a:cxn>
                <a:cxn ang="0">
                  <a:pos x="635" y="2158"/>
                </a:cxn>
                <a:cxn ang="0">
                  <a:pos x="278" y="2539"/>
                </a:cxn>
                <a:cxn ang="0">
                  <a:pos x="136" y="2747"/>
                </a:cxn>
                <a:cxn ang="0">
                  <a:pos x="14" y="2616"/>
                </a:cxn>
                <a:cxn ang="0">
                  <a:pos x="0" y="1886"/>
                </a:cxn>
                <a:cxn ang="0">
                  <a:pos x="198" y="1633"/>
                </a:cxn>
                <a:cxn ang="0">
                  <a:pos x="343" y="1572"/>
                </a:cxn>
                <a:cxn ang="0">
                  <a:pos x="426" y="1488"/>
                </a:cxn>
                <a:cxn ang="0">
                  <a:pos x="565" y="1434"/>
                </a:cxn>
                <a:cxn ang="0">
                  <a:pos x="765" y="1435"/>
                </a:cxn>
                <a:cxn ang="0">
                  <a:pos x="1314" y="829"/>
                </a:cxn>
                <a:cxn ang="0">
                  <a:pos x="1146" y="825"/>
                </a:cxn>
                <a:cxn ang="0">
                  <a:pos x="546" y="639"/>
                </a:cxn>
                <a:cxn ang="0">
                  <a:pos x="409" y="525"/>
                </a:cxn>
                <a:cxn ang="0">
                  <a:pos x="303" y="331"/>
                </a:cxn>
                <a:cxn ang="0">
                  <a:pos x="354" y="213"/>
                </a:cxn>
                <a:cxn ang="0">
                  <a:pos x="405" y="169"/>
                </a:cxn>
              </a:cxnLst>
              <a:rect l="0" t="0" r="r" b="b"/>
              <a:pathLst>
                <a:path w="1901" h="2747">
                  <a:moveTo>
                    <a:pt x="405" y="169"/>
                  </a:moveTo>
                  <a:lnTo>
                    <a:pt x="504" y="288"/>
                  </a:lnTo>
                  <a:lnTo>
                    <a:pt x="633" y="369"/>
                  </a:lnTo>
                  <a:lnTo>
                    <a:pt x="749" y="345"/>
                  </a:lnTo>
                  <a:lnTo>
                    <a:pt x="873" y="264"/>
                  </a:lnTo>
                  <a:lnTo>
                    <a:pt x="969" y="283"/>
                  </a:lnTo>
                  <a:lnTo>
                    <a:pt x="1089" y="259"/>
                  </a:lnTo>
                  <a:lnTo>
                    <a:pt x="1157" y="197"/>
                  </a:lnTo>
                  <a:lnTo>
                    <a:pt x="1291" y="197"/>
                  </a:lnTo>
                  <a:lnTo>
                    <a:pt x="1360" y="162"/>
                  </a:lnTo>
                  <a:lnTo>
                    <a:pt x="1507" y="173"/>
                  </a:lnTo>
                  <a:lnTo>
                    <a:pt x="1737" y="72"/>
                  </a:lnTo>
                  <a:lnTo>
                    <a:pt x="1776" y="0"/>
                  </a:lnTo>
                  <a:lnTo>
                    <a:pt x="1891" y="43"/>
                  </a:lnTo>
                  <a:lnTo>
                    <a:pt x="1857" y="144"/>
                  </a:lnTo>
                  <a:lnTo>
                    <a:pt x="1872" y="245"/>
                  </a:lnTo>
                  <a:lnTo>
                    <a:pt x="1901" y="317"/>
                  </a:lnTo>
                  <a:lnTo>
                    <a:pt x="1838" y="350"/>
                  </a:lnTo>
                  <a:lnTo>
                    <a:pt x="1833" y="485"/>
                  </a:lnTo>
                  <a:lnTo>
                    <a:pt x="1761" y="677"/>
                  </a:lnTo>
                  <a:lnTo>
                    <a:pt x="1560" y="1075"/>
                  </a:lnTo>
                  <a:lnTo>
                    <a:pt x="1545" y="1200"/>
                  </a:lnTo>
                  <a:lnTo>
                    <a:pt x="1358" y="1521"/>
                  </a:lnTo>
                  <a:lnTo>
                    <a:pt x="1109" y="1829"/>
                  </a:lnTo>
                  <a:lnTo>
                    <a:pt x="845" y="2040"/>
                  </a:lnTo>
                  <a:lnTo>
                    <a:pt x="635" y="2158"/>
                  </a:lnTo>
                  <a:lnTo>
                    <a:pt x="278" y="2539"/>
                  </a:lnTo>
                  <a:lnTo>
                    <a:pt x="136" y="2747"/>
                  </a:lnTo>
                  <a:lnTo>
                    <a:pt x="14" y="2616"/>
                  </a:lnTo>
                  <a:lnTo>
                    <a:pt x="0" y="1886"/>
                  </a:lnTo>
                  <a:lnTo>
                    <a:pt x="198" y="1633"/>
                  </a:lnTo>
                  <a:lnTo>
                    <a:pt x="343" y="1572"/>
                  </a:lnTo>
                  <a:lnTo>
                    <a:pt x="426" y="1488"/>
                  </a:lnTo>
                  <a:lnTo>
                    <a:pt x="565" y="1434"/>
                  </a:lnTo>
                  <a:lnTo>
                    <a:pt x="765" y="1435"/>
                  </a:lnTo>
                  <a:lnTo>
                    <a:pt x="1314" y="829"/>
                  </a:lnTo>
                  <a:lnTo>
                    <a:pt x="1146" y="825"/>
                  </a:lnTo>
                  <a:lnTo>
                    <a:pt x="546" y="639"/>
                  </a:lnTo>
                  <a:lnTo>
                    <a:pt x="409" y="525"/>
                  </a:lnTo>
                  <a:lnTo>
                    <a:pt x="303" y="331"/>
                  </a:lnTo>
                  <a:lnTo>
                    <a:pt x="354" y="213"/>
                  </a:lnTo>
                  <a:lnTo>
                    <a:pt x="405" y="16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2" name="Freeform 113">
              <a:extLst>
                <a:ext uri="{FF2B5EF4-FFF2-40B4-BE49-F238E27FC236}">
                  <a16:creationId xmlns:a16="http://schemas.microsoft.com/office/drawing/2014/main" id="{898F5A96-5CE0-4A6A-9928-120C25AACE90}"/>
                </a:ext>
              </a:extLst>
            </p:cNvPr>
            <p:cNvSpPr>
              <a:spLocks/>
            </p:cNvSpPr>
            <p:nvPr/>
          </p:nvSpPr>
          <p:spPr bwMode="auto">
            <a:xfrm>
              <a:off x="835025" y="1990725"/>
              <a:ext cx="574675" cy="420688"/>
            </a:xfrm>
            <a:custGeom>
              <a:avLst/>
              <a:gdLst/>
              <a:ahLst/>
              <a:cxnLst>
                <a:cxn ang="0">
                  <a:pos x="959" y="0"/>
                </a:cxn>
                <a:cxn ang="0">
                  <a:pos x="864" y="126"/>
                </a:cxn>
                <a:cxn ang="0">
                  <a:pos x="780" y="204"/>
                </a:cxn>
                <a:cxn ang="0">
                  <a:pos x="677" y="242"/>
                </a:cxn>
                <a:cxn ang="0">
                  <a:pos x="558" y="414"/>
                </a:cxn>
                <a:cxn ang="0">
                  <a:pos x="528" y="546"/>
                </a:cxn>
                <a:cxn ang="0">
                  <a:pos x="315" y="741"/>
                </a:cxn>
                <a:cxn ang="0">
                  <a:pos x="168" y="972"/>
                </a:cxn>
                <a:cxn ang="0">
                  <a:pos x="0" y="1164"/>
                </a:cxn>
                <a:cxn ang="0">
                  <a:pos x="42" y="1218"/>
                </a:cxn>
                <a:cxn ang="0">
                  <a:pos x="723" y="1240"/>
                </a:cxn>
                <a:cxn ang="0">
                  <a:pos x="723" y="968"/>
                </a:cxn>
                <a:cxn ang="0">
                  <a:pos x="950" y="832"/>
                </a:cxn>
                <a:cxn ang="0">
                  <a:pos x="1056" y="342"/>
                </a:cxn>
                <a:cxn ang="0">
                  <a:pos x="1630" y="378"/>
                </a:cxn>
                <a:cxn ang="0">
                  <a:pos x="1677" y="144"/>
                </a:cxn>
                <a:cxn ang="0">
                  <a:pos x="1668" y="23"/>
                </a:cxn>
                <a:cxn ang="0">
                  <a:pos x="959" y="0"/>
                </a:cxn>
              </a:cxnLst>
              <a:rect l="0" t="0" r="r" b="b"/>
              <a:pathLst>
                <a:path w="1677" h="1240">
                  <a:moveTo>
                    <a:pt x="959" y="0"/>
                  </a:moveTo>
                  <a:lnTo>
                    <a:pt x="864" y="126"/>
                  </a:lnTo>
                  <a:lnTo>
                    <a:pt x="780" y="204"/>
                  </a:lnTo>
                  <a:lnTo>
                    <a:pt x="677" y="242"/>
                  </a:lnTo>
                  <a:lnTo>
                    <a:pt x="558" y="414"/>
                  </a:lnTo>
                  <a:lnTo>
                    <a:pt x="528" y="546"/>
                  </a:lnTo>
                  <a:lnTo>
                    <a:pt x="315" y="741"/>
                  </a:lnTo>
                  <a:lnTo>
                    <a:pt x="168" y="972"/>
                  </a:lnTo>
                  <a:lnTo>
                    <a:pt x="0" y="1164"/>
                  </a:lnTo>
                  <a:lnTo>
                    <a:pt x="42" y="1218"/>
                  </a:lnTo>
                  <a:lnTo>
                    <a:pt x="723" y="1240"/>
                  </a:lnTo>
                  <a:lnTo>
                    <a:pt x="723" y="968"/>
                  </a:lnTo>
                  <a:lnTo>
                    <a:pt x="950" y="832"/>
                  </a:lnTo>
                  <a:lnTo>
                    <a:pt x="1056" y="342"/>
                  </a:lnTo>
                  <a:lnTo>
                    <a:pt x="1630" y="378"/>
                  </a:lnTo>
                  <a:lnTo>
                    <a:pt x="1677" y="144"/>
                  </a:lnTo>
                  <a:lnTo>
                    <a:pt x="1668" y="23"/>
                  </a:lnTo>
                  <a:lnTo>
                    <a:pt x="95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3" name="Freeform 114">
              <a:extLst>
                <a:ext uri="{FF2B5EF4-FFF2-40B4-BE49-F238E27FC236}">
                  <a16:creationId xmlns:a16="http://schemas.microsoft.com/office/drawing/2014/main" id="{D719040E-260A-4518-B112-BEE6DFE651EE}"/>
                </a:ext>
              </a:extLst>
            </p:cNvPr>
            <p:cNvSpPr>
              <a:spLocks/>
            </p:cNvSpPr>
            <p:nvPr/>
          </p:nvSpPr>
          <p:spPr bwMode="auto">
            <a:xfrm>
              <a:off x="2000250" y="2951163"/>
              <a:ext cx="796925" cy="627063"/>
            </a:xfrm>
            <a:custGeom>
              <a:avLst/>
              <a:gdLst/>
              <a:ahLst/>
              <a:cxnLst>
                <a:cxn ang="0">
                  <a:pos x="1137" y="1762"/>
                </a:cxn>
                <a:cxn ang="0">
                  <a:pos x="865" y="1808"/>
                </a:cxn>
                <a:cxn ang="0">
                  <a:pos x="683" y="1853"/>
                </a:cxn>
                <a:cxn ang="0">
                  <a:pos x="564" y="1822"/>
                </a:cxn>
                <a:cxn ang="0">
                  <a:pos x="510" y="1726"/>
                </a:cxn>
                <a:cxn ang="0">
                  <a:pos x="498" y="1612"/>
                </a:cxn>
                <a:cxn ang="0">
                  <a:pos x="402" y="1510"/>
                </a:cxn>
                <a:cxn ang="0">
                  <a:pos x="252" y="1432"/>
                </a:cxn>
                <a:cxn ang="0">
                  <a:pos x="114" y="1444"/>
                </a:cxn>
                <a:cxn ang="0">
                  <a:pos x="0" y="1462"/>
                </a:cxn>
                <a:cxn ang="0">
                  <a:pos x="3" y="1037"/>
                </a:cxn>
                <a:cxn ang="0">
                  <a:pos x="48" y="901"/>
                </a:cxn>
                <a:cxn ang="0">
                  <a:pos x="150" y="802"/>
                </a:cxn>
                <a:cxn ang="0">
                  <a:pos x="222" y="688"/>
                </a:cxn>
                <a:cxn ang="0">
                  <a:pos x="230" y="583"/>
                </a:cxn>
                <a:cxn ang="0">
                  <a:pos x="179" y="421"/>
                </a:cxn>
                <a:cxn ang="0">
                  <a:pos x="212" y="375"/>
                </a:cxn>
                <a:cxn ang="0">
                  <a:pos x="216" y="256"/>
                </a:cxn>
                <a:cxn ang="0">
                  <a:pos x="288" y="187"/>
                </a:cxn>
                <a:cxn ang="0">
                  <a:pos x="314" y="61"/>
                </a:cxn>
                <a:cxn ang="0">
                  <a:pos x="437" y="24"/>
                </a:cxn>
                <a:cxn ang="0">
                  <a:pos x="510" y="33"/>
                </a:cxn>
                <a:cxn ang="0">
                  <a:pos x="588" y="0"/>
                </a:cxn>
                <a:cxn ang="0">
                  <a:pos x="680" y="37"/>
                </a:cxn>
                <a:cxn ang="0">
                  <a:pos x="779" y="73"/>
                </a:cxn>
                <a:cxn ang="0">
                  <a:pos x="833" y="177"/>
                </a:cxn>
                <a:cxn ang="0">
                  <a:pos x="944" y="147"/>
                </a:cxn>
                <a:cxn ang="0">
                  <a:pos x="995" y="103"/>
                </a:cxn>
                <a:cxn ang="0">
                  <a:pos x="1142" y="165"/>
                </a:cxn>
                <a:cxn ang="0">
                  <a:pos x="1317" y="220"/>
                </a:cxn>
                <a:cxn ang="0">
                  <a:pos x="1443" y="123"/>
                </a:cxn>
                <a:cxn ang="0">
                  <a:pos x="1539" y="100"/>
                </a:cxn>
                <a:cxn ang="0">
                  <a:pos x="1673" y="105"/>
                </a:cxn>
                <a:cxn ang="0">
                  <a:pos x="1775" y="130"/>
                </a:cxn>
                <a:cxn ang="0">
                  <a:pos x="1895" y="132"/>
                </a:cxn>
                <a:cxn ang="0">
                  <a:pos x="1980" y="70"/>
                </a:cxn>
                <a:cxn ang="0">
                  <a:pos x="2044" y="39"/>
                </a:cxn>
                <a:cxn ang="0">
                  <a:pos x="2088" y="154"/>
                </a:cxn>
                <a:cxn ang="0">
                  <a:pos x="2166" y="208"/>
                </a:cxn>
                <a:cxn ang="0">
                  <a:pos x="2184" y="292"/>
                </a:cxn>
                <a:cxn ang="0">
                  <a:pos x="2316" y="311"/>
                </a:cxn>
                <a:cxn ang="0">
                  <a:pos x="2310" y="472"/>
                </a:cxn>
                <a:cxn ang="0">
                  <a:pos x="2178" y="538"/>
                </a:cxn>
                <a:cxn ang="0">
                  <a:pos x="2100" y="646"/>
                </a:cxn>
                <a:cxn ang="0">
                  <a:pos x="2034" y="844"/>
                </a:cxn>
                <a:cxn ang="0">
                  <a:pos x="1956" y="934"/>
                </a:cxn>
                <a:cxn ang="0">
                  <a:pos x="1863" y="1127"/>
                </a:cxn>
                <a:cxn ang="0">
                  <a:pos x="1752" y="1276"/>
                </a:cxn>
                <a:cxn ang="0">
                  <a:pos x="1740" y="1384"/>
                </a:cxn>
                <a:cxn ang="0">
                  <a:pos x="1692" y="1468"/>
                </a:cxn>
                <a:cxn ang="0">
                  <a:pos x="1608" y="1462"/>
                </a:cxn>
                <a:cxn ang="0">
                  <a:pos x="1602" y="1372"/>
                </a:cxn>
                <a:cxn ang="0">
                  <a:pos x="1530" y="1330"/>
                </a:cxn>
                <a:cxn ang="0">
                  <a:pos x="1482" y="1360"/>
                </a:cxn>
                <a:cxn ang="0">
                  <a:pos x="1416" y="1360"/>
                </a:cxn>
                <a:cxn ang="0">
                  <a:pos x="1302" y="1468"/>
                </a:cxn>
                <a:cxn ang="0">
                  <a:pos x="1199" y="1566"/>
                </a:cxn>
                <a:cxn ang="0">
                  <a:pos x="1188" y="1666"/>
                </a:cxn>
                <a:cxn ang="0">
                  <a:pos x="1137" y="1762"/>
                </a:cxn>
              </a:cxnLst>
              <a:rect l="0" t="0" r="r" b="b"/>
              <a:pathLst>
                <a:path w="2316" h="1853">
                  <a:moveTo>
                    <a:pt x="1137" y="1762"/>
                  </a:moveTo>
                  <a:lnTo>
                    <a:pt x="865" y="1808"/>
                  </a:lnTo>
                  <a:lnTo>
                    <a:pt x="683" y="1853"/>
                  </a:lnTo>
                  <a:lnTo>
                    <a:pt x="564" y="1822"/>
                  </a:lnTo>
                  <a:lnTo>
                    <a:pt x="510" y="1726"/>
                  </a:lnTo>
                  <a:lnTo>
                    <a:pt x="498" y="1612"/>
                  </a:lnTo>
                  <a:lnTo>
                    <a:pt x="402" y="1510"/>
                  </a:lnTo>
                  <a:lnTo>
                    <a:pt x="252" y="1432"/>
                  </a:lnTo>
                  <a:lnTo>
                    <a:pt x="114" y="1444"/>
                  </a:lnTo>
                  <a:lnTo>
                    <a:pt x="0" y="1462"/>
                  </a:lnTo>
                  <a:lnTo>
                    <a:pt x="3" y="1037"/>
                  </a:lnTo>
                  <a:lnTo>
                    <a:pt x="48" y="901"/>
                  </a:lnTo>
                  <a:lnTo>
                    <a:pt x="150" y="802"/>
                  </a:lnTo>
                  <a:lnTo>
                    <a:pt x="222" y="688"/>
                  </a:lnTo>
                  <a:lnTo>
                    <a:pt x="230" y="583"/>
                  </a:lnTo>
                  <a:lnTo>
                    <a:pt x="179" y="421"/>
                  </a:lnTo>
                  <a:lnTo>
                    <a:pt x="212" y="375"/>
                  </a:lnTo>
                  <a:lnTo>
                    <a:pt x="216" y="256"/>
                  </a:lnTo>
                  <a:lnTo>
                    <a:pt x="288" y="187"/>
                  </a:lnTo>
                  <a:lnTo>
                    <a:pt x="314" y="61"/>
                  </a:lnTo>
                  <a:lnTo>
                    <a:pt x="437" y="24"/>
                  </a:lnTo>
                  <a:lnTo>
                    <a:pt x="510" y="33"/>
                  </a:lnTo>
                  <a:lnTo>
                    <a:pt x="588" y="0"/>
                  </a:lnTo>
                  <a:lnTo>
                    <a:pt x="680" y="37"/>
                  </a:lnTo>
                  <a:lnTo>
                    <a:pt x="779" y="73"/>
                  </a:lnTo>
                  <a:lnTo>
                    <a:pt x="833" y="177"/>
                  </a:lnTo>
                  <a:lnTo>
                    <a:pt x="944" y="147"/>
                  </a:lnTo>
                  <a:lnTo>
                    <a:pt x="995" y="103"/>
                  </a:lnTo>
                  <a:lnTo>
                    <a:pt x="1142" y="165"/>
                  </a:lnTo>
                  <a:lnTo>
                    <a:pt x="1317" y="220"/>
                  </a:lnTo>
                  <a:lnTo>
                    <a:pt x="1443" y="123"/>
                  </a:lnTo>
                  <a:lnTo>
                    <a:pt x="1539" y="100"/>
                  </a:lnTo>
                  <a:lnTo>
                    <a:pt x="1673" y="105"/>
                  </a:lnTo>
                  <a:lnTo>
                    <a:pt x="1775" y="130"/>
                  </a:lnTo>
                  <a:lnTo>
                    <a:pt x="1895" y="132"/>
                  </a:lnTo>
                  <a:lnTo>
                    <a:pt x="1980" y="70"/>
                  </a:lnTo>
                  <a:lnTo>
                    <a:pt x="2044" y="39"/>
                  </a:lnTo>
                  <a:lnTo>
                    <a:pt x="2088" y="154"/>
                  </a:lnTo>
                  <a:lnTo>
                    <a:pt x="2166" y="208"/>
                  </a:lnTo>
                  <a:lnTo>
                    <a:pt x="2184" y="292"/>
                  </a:lnTo>
                  <a:lnTo>
                    <a:pt x="2316" y="311"/>
                  </a:lnTo>
                  <a:lnTo>
                    <a:pt x="2310" y="472"/>
                  </a:lnTo>
                  <a:lnTo>
                    <a:pt x="2178" y="538"/>
                  </a:lnTo>
                  <a:lnTo>
                    <a:pt x="2100" y="646"/>
                  </a:lnTo>
                  <a:lnTo>
                    <a:pt x="2034" y="844"/>
                  </a:lnTo>
                  <a:lnTo>
                    <a:pt x="1956" y="934"/>
                  </a:lnTo>
                  <a:lnTo>
                    <a:pt x="1863" y="1127"/>
                  </a:lnTo>
                  <a:lnTo>
                    <a:pt x="1752" y="1276"/>
                  </a:lnTo>
                  <a:lnTo>
                    <a:pt x="1740" y="1384"/>
                  </a:lnTo>
                  <a:lnTo>
                    <a:pt x="1692" y="1468"/>
                  </a:lnTo>
                  <a:lnTo>
                    <a:pt x="1608" y="1462"/>
                  </a:lnTo>
                  <a:lnTo>
                    <a:pt x="1602" y="1372"/>
                  </a:lnTo>
                  <a:lnTo>
                    <a:pt x="1530" y="1330"/>
                  </a:lnTo>
                  <a:lnTo>
                    <a:pt x="1482" y="1360"/>
                  </a:lnTo>
                  <a:lnTo>
                    <a:pt x="1416" y="1360"/>
                  </a:lnTo>
                  <a:lnTo>
                    <a:pt x="1302" y="1468"/>
                  </a:lnTo>
                  <a:lnTo>
                    <a:pt x="1199" y="1566"/>
                  </a:lnTo>
                  <a:lnTo>
                    <a:pt x="1188" y="1666"/>
                  </a:lnTo>
                  <a:lnTo>
                    <a:pt x="1137" y="1762"/>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04" name="Freeform 115">
              <a:extLst>
                <a:ext uri="{FF2B5EF4-FFF2-40B4-BE49-F238E27FC236}">
                  <a16:creationId xmlns:a16="http://schemas.microsoft.com/office/drawing/2014/main" id="{D9104764-884F-4BB3-B233-FE06976ACAF6}"/>
                </a:ext>
              </a:extLst>
            </p:cNvPr>
            <p:cNvSpPr>
              <a:spLocks/>
            </p:cNvSpPr>
            <p:nvPr/>
          </p:nvSpPr>
          <p:spPr bwMode="auto">
            <a:xfrm>
              <a:off x="1255713" y="3148013"/>
              <a:ext cx="400050" cy="425450"/>
            </a:xfrm>
            <a:custGeom>
              <a:avLst/>
              <a:gdLst/>
              <a:ahLst/>
              <a:cxnLst>
                <a:cxn ang="0">
                  <a:pos x="231" y="1567"/>
                </a:cxn>
                <a:cxn ang="0">
                  <a:pos x="240" y="1371"/>
                </a:cxn>
                <a:cxn ang="0">
                  <a:pos x="290" y="1241"/>
                </a:cxn>
                <a:cxn ang="0">
                  <a:pos x="0" y="1041"/>
                </a:cxn>
                <a:cxn ang="0">
                  <a:pos x="90" y="931"/>
                </a:cxn>
                <a:cxn ang="0">
                  <a:pos x="50" y="781"/>
                </a:cxn>
                <a:cxn ang="0">
                  <a:pos x="140" y="741"/>
                </a:cxn>
                <a:cxn ang="0">
                  <a:pos x="150" y="641"/>
                </a:cxn>
                <a:cxn ang="0">
                  <a:pos x="100" y="551"/>
                </a:cxn>
                <a:cxn ang="0">
                  <a:pos x="276" y="510"/>
                </a:cxn>
                <a:cxn ang="0">
                  <a:pos x="163" y="340"/>
                </a:cxn>
                <a:cxn ang="0">
                  <a:pos x="215" y="89"/>
                </a:cxn>
                <a:cxn ang="0">
                  <a:pos x="309" y="47"/>
                </a:cxn>
                <a:cxn ang="0">
                  <a:pos x="400" y="106"/>
                </a:cxn>
                <a:cxn ang="0">
                  <a:pos x="519" y="17"/>
                </a:cxn>
                <a:cxn ang="0">
                  <a:pos x="616" y="0"/>
                </a:cxn>
                <a:cxn ang="0">
                  <a:pos x="640" y="115"/>
                </a:cxn>
                <a:cxn ang="0">
                  <a:pos x="730" y="55"/>
                </a:cxn>
                <a:cxn ang="0">
                  <a:pos x="930" y="161"/>
                </a:cxn>
                <a:cxn ang="0">
                  <a:pos x="1070" y="231"/>
                </a:cxn>
                <a:cxn ang="0">
                  <a:pos x="1296" y="170"/>
                </a:cxn>
                <a:cxn ang="0">
                  <a:pos x="1410" y="226"/>
                </a:cxn>
                <a:cxn ang="0">
                  <a:pos x="1460" y="461"/>
                </a:cxn>
                <a:cxn ang="0">
                  <a:pos x="1410" y="680"/>
                </a:cxn>
                <a:cxn ang="0">
                  <a:pos x="1310" y="931"/>
                </a:cxn>
                <a:cxn ang="0">
                  <a:pos x="1340" y="1171"/>
                </a:cxn>
                <a:cxn ang="0">
                  <a:pos x="1410" y="1351"/>
                </a:cxn>
                <a:cxn ang="0">
                  <a:pos x="1270" y="1341"/>
                </a:cxn>
                <a:cxn ang="0">
                  <a:pos x="1070" y="1381"/>
                </a:cxn>
                <a:cxn ang="0">
                  <a:pos x="880" y="1361"/>
                </a:cxn>
                <a:cxn ang="0">
                  <a:pos x="580" y="1421"/>
                </a:cxn>
                <a:cxn ang="0">
                  <a:pos x="231" y="1567"/>
                </a:cxn>
              </a:cxnLst>
              <a:rect l="0" t="0" r="r" b="b"/>
              <a:pathLst>
                <a:path w="1460" h="1567">
                  <a:moveTo>
                    <a:pt x="231" y="1567"/>
                  </a:moveTo>
                  <a:lnTo>
                    <a:pt x="240" y="1371"/>
                  </a:lnTo>
                  <a:lnTo>
                    <a:pt x="290" y="1241"/>
                  </a:lnTo>
                  <a:lnTo>
                    <a:pt x="0" y="1041"/>
                  </a:lnTo>
                  <a:lnTo>
                    <a:pt x="90" y="931"/>
                  </a:lnTo>
                  <a:lnTo>
                    <a:pt x="50" y="781"/>
                  </a:lnTo>
                  <a:lnTo>
                    <a:pt x="140" y="741"/>
                  </a:lnTo>
                  <a:lnTo>
                    <a:pt x="150" y="641"/>
                  </a:lnTo>
                  <a:lnTo>
                    <a:pt x="100" y="551"/>
                  </a:lnTo>
                  <a:lnTo>
                    <a:pt x="276" y="510"/>
                  </a:lnTo>
                  <a:lnTo>
                    <a:pt x="163" y="340"/>
                  </a:lnTo>
                  <a:lnTo>
                    <a:pt x="215" y="89"/>
                  </a:lnTo>
                  <a:lnTo>
                    <a:pt x="309" y="47"/>
                  </a:lnTo>
                  <a:lnTo>
                    <a:pt x="400" y="106"/>
                  </a:lnTo>
                  <a:lnTo>
                    <a:pt x="519" y="17"/>
                  </a:lnTo>
                  <a:lnTo>
                    <a:pt x="616" y="0"/>
                  </a:lnTo>
                  <a:lnTo>
                    <a:pt x="640" y="115"/>
                  </a:lnTo>
                  <a:lnTo>
                    <a:pt x="730" y="55"/>
                  </a:lnTo>
                  <a:lnTo>
                    <a:pt x="930" y="161"/>
                  </a:lnTo>
                  <a:lnTo>
                    <a:pt x="1070" y="231"/>
                  </a:lnTo>
                  <a:lnTo>
                    <a:pt x="1296" y="170"/>
                  </a:lnTo>
                  <a:lnTo>
                    <a:pt x="1410" y="226"/>
                  </a:lnTo>
                  <a:lnTo>
                    <a:pt x="1460" y="461"/>
                  </a:lnTo>
                  <a:lnTo>
                    <a:pt x="1410" y="680"/>
                  </a:lnTo>
                  <a:lnTo>
                    <a:pt x="1310" y="931"/>
                  </a:lnTo>
                  <a:lnTo>
                    <a:pt x="1340" y="1171"/>
                  </a:lnTo>
                  <a:lnTo>
                    <a:pt x="1410" y="1351"/>
                  </a:lnTo>
                  <a:lnTo>
                    <a:pt x="1270" y="1341"/>
                  </a:lnTo>
                  <a:lnTo>
                    <a:pt x="1070" y="1381"/>
                  </a:lnTo>
                  <a:lnTo>
                    <a:pt x="880" y="1361"/>
                  </a:lnTo>
                  <a:lnTo>
                    <a:pt x="580" y="1421"/>
                  </a:lnTo>
                  <a:lnTo>
                    <a:pt x="231" y="156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5" name="Freeform 116">
              <a:extLst>
                <a:ext uri="{FF2B5EF4-FFF2-40B4-BE49-F238E27FC236}">
                  <a16:creationId xmlns:a16="http://schemas.microsoft.com/office/drawing/2014/main" id="{B720853E-6DDA-429E-9590-533E46EA7288}"/>
                </a:ext>
              </a:extLst>
            </p:cNvPr>
            <p:cNvSpPr>
              <a:spLocks/>
            </p:cNvSpPr>
            <p:nvPr/>
          </p:nvSpPr>
          <p:spPr bwMode="auto">
            <a:xfrm>
              <a:off x="1884363" y="3040063"/>
              <a:ext cx="196850" cy="411163"/>
            </a:xfrm>
            <a:custGeom>
              <a:avLst/>
              <a:gdLst/>
              <a:ahLst/>
              <a:cxnLst>
                <a:cxn ang="0">
                  <a:pos x="298" y="45"/>
                </a:cxn>
                <a:cxn ang="0">
                  <a:pos x="304" y="127"/>
                </a:cxn>
                <a:cxn ang="0">
                  <a:pos x="252" y="227"/>
                </a:cxn>
                <a:cxn ang="0">
                  <a:pos x="116" y="227"/>
                </a:cxn>
                <a:cxn ang="0">
                  <a:pos x="25" y="318"/>
                </a:cxn>
                <a:cxn ang="0">
                  <a:pos x="0" y="383"/>
                </a:cxn>
                <a:cxn ang="0">
                  <a:pos x="96" y="487"/>
                </a:cxn>
                <a:cxn ang="0">
                  <a:pos x="96" y="571"/>
                </a:cxn>
                <a:cxn ang="0">
                  <a:pos x="140" y="655"/>
                </a:cxn>
                <a:cxn ang="0">
                  <a:pos x="120" y="1079"/>
                </a:cxn>
                <a:cxn ang="0">
                  <a:pos x="140" y="1175"/>
                </a:cxn>
                <a:cxn ang="0">
                  <a:pos x="200" y="1179"/>
                </a:cxn>
                <a:cxn ang="0">
                  <a:pos x="280" y="1211"/>
                </a:cxn>
                <a:cxn ang="0">
                  <a:pos x="340" y="1197"/>
                </a:cxn>
                <a:cxn ang="0">
                  <a:pos x="343" y="774"/>
                </a:cxn>
                <a:cxn ang="0">
                  <a:pos x="387" y="638"/>
                </a:cxn>
                <a:cxn ang="0">
                  <a:pos x="493" y="533"/>
                </a:cxn>
                <a:cxn ang="0">
                  <a:pos x="562" y="423"/>
                </a:cxn>
                <a:cxn ang="0">
                  <a:pos x="570" y="318"/>
                </a:cxn>
                <a:cxn ang="0">
                  <a:pos x="520" y="158"/>
                </a:cxn>
                <a:cxn ang="0">
                  <a:pos x="552" y="111"/>
                </a:cxn>
                <a:cxn ang="0">
                  <a:pos x="486" y="105"/>
                </a:cxn>
                <a:cxn ang="0">
                  <a:pos x="388" y="0"/>
                </a:cxn>
                <a:cxn ang="0">
                  <a:pos x="298" y="45"/>
                </a:cxn>
              </a:cxnLst>
              <a:rect l="0" t="0" r="r" b="b"/>
              <a:pathLst>
                <a:path w="570" h="1211">
                  <a:moveTo>
                    <a:pt x="298" y="45"/>
                  </a:moveTo>
                  <a:lnTo>
                    <a:pt x="304" y="127"/>
                  </a:lnTo>
                  <a:lnTo>
                    <a:pt x="252" y="227"/>
                  </a:lnTo>
                  <a:lnTo>
                    <a:pt x="116" y="227"/>
                  </a:lnTo>
                  <a:lnTo>
                    <a:pt x="25" y="318"/>
                  </a:lnTo>
                  <a:lnTo>
                    <a:pt x="0" y="383"/>
                  </a:lnTo>
                  <a:lnTo>
                    <a:pt x="96" y="487"/>
                  </a:lnTo>
                  <a:lnTo>
                    <a:pt x="96" y="571"/>
                  </a:lnTo>
                  <a:lnTo>
                    <a:pt x="140" y="655"/>
                  </a:lnTo>
                  <a:lnTo>
                    <a:pt x="120" y="1079"/>
                  </a:lnTo>
                  <a:lnTo>
                    <a:pt x="140" y="1175"/>
                  </a:lnTo>
                  <a:lnTo>
                    <a:pt x="200" y="1179"/>
                  </a:lnTo>
                  <a:lnTo>
                    <a:pt x="280" y="1211"/>
                  </a:lnTo>
                  <a:lnTo>
                    <a:pt x="340" y="1197"/>
                  </a:lnTo>
                  <a:lnTo>
                    <a:pt x="343" y="774"/>
                  </a:lnTo>
                  <a:lnTo>
                    <a:pt x="387" y="638"/>
                  </a:lnTo>
                  <a:lnTo>
                    <a:pt x="493" y="533"/>
                  </a:lnTo>
                  <a:lnTo>
                    <a:pt x="562" y="423"/>
                  </a:lnTo>
                  <a:lnTo>
                    <a:pt x="570" y="318"/>
                  </a:lnTo>
                  <a:lnTo>
                    <a:pt x="520" y="158"/>
                  </a:lnTo>
                  <a:lnTo>
                    <a:pt x="552" y="111"/>
                  </a:lnTo>
                  <a:lnTo>
                    <a:pt x="486" y="105"/>
                  </a:lnTo>
                  <a:lnTo>
                    <a:pt x="388" y="0"/>
                  </a:lnTo>
                  <a:lnTo>
                    <a:pt x="298" y="4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6" name="Freeform 117">
              <a:extLst>
                <a:ext uri="{FF2B5EF4-FFF2-40B4-BE49-F238E27FC236}">
                  <a16:creationId xmlns:a16="http://schemas.microsoft.com/office/drawing/2014/main" id="{ACDC16BE-DA91-4ACB-94D3-E435FE91FAA8}"/>
                </a:ext>
              </a:extLst>
            </p:cNvPr>
            <p:cNvSpPr>
              <a:spLocks/>
            </p:cNvSpPr>
            <p:nvPr/>
          </p:nvSpPr>
          <p:spPr bwMode="auto">
            <a:xfrm>
              <a:off x="2794000" y="3143250"/>
              <a:ext cx="831850" cy="557213"/>
            </a:xfrm>
            <a:custGeom>
              <a:avLst/>
              <a:gdLst/>
              <a:ahLst/>
              <a:cxnLst>
                <a:cxn ang="0">
                  <a:pos x="2409" y="1106"/>
                </a:cxn>
                <a:cxn ang="0">
                  <a:pos x="2328" y="1164"/>
                </a:cxn>
                <a:cxn ang="0">
                  <a:pos x="2226" y="1134"/>
                </a:cxn>
                <a:cxn ang="0">
                  <a:pos x="2094" y="1098"/>
                </a:cxn>
                <a:cxn ang="0">
                  <a:pos x="2016" y="1182"/>
                </a:cxn>
                <a:cxn ang="0">
                  <a:pos x="1902" y="1134"/>
                </a:cxn>
                <a:cxn ang="0">
                  <a:pos x="1794" y="1188"/>
                </a:cxn>
                <a:cxn ang="0">
                  <a:pos x="1698" y="1254"/>
                </a:cxn>
                <a:cxn ang="0">
                  <a:pos x="1602" y="1212"/>
                </a:cxn>
                <a:cxn ang="0">
                  <a:pos x="1503" y="1330"/>
                </a:cxn>
                <a:cxn ang="0">
                  <a:pos x="1422" y="1308"/>
                </a:cxn>
                <a:cxn ang="0">
                  <a:pos x="1296" y="1302"/>
                </a:cxn>
                <a:cxn ang="0">
                  <a:pos x="1218" y="1272"/>
                </a:cxn>
                <a:cxn ang="0">
                  <a:pos x="1134" y="1278"/>
                </a:cxn>
                <a:cxn ang="0">
                  <a:pos x="1098" y="1206"/>
                </a:cxn>
                <a:cxn ang="0">
                  <a:pos x="1020" y="1158"/>
                </a:cxn>
                <a:cxn ang="0">
                  <a:pos x="913" y="1149"/>
                </a:cxn>
                <a:cxn ang="0">
                  <a:pos x="822" y="1212"/>
                </a:cxn>
                <a:cxn ang="0">
                  <a:pos x="786" y="1326"/>
                </a:cxn>
                <a:cxn ang="0">
                  <a:pos x="744" y="1434"/>
                </a:cxn>
                <a:cxn ang="0">
                  <a:pos x="654" y="1440"/>
                </a:cxn>
                <a:cxn ang="0">
                  <a:pos x="522" y="1434"/>
                </a:cxn>
                <a:cxn ang="0">
                  <a:pos x="378" y="1452"/>
                </a:cxn>
                <a:cxn ang="0">
                  <a:pos x="348" y="1536"/>
                </a:cxn>
                <a:cxn ang="0">
                  <a:pos x="354" y="1608"/>
                </a:cxn>
                <a:cxn ang="0">
                  <a:pos x="300" y="1643"/>
                </a:cxn>
                <a:cxn ang="0">
                  <a:pos x="236" y="1533"/>
                </a:cxn>
                <a:cxn ang="0">
                  <a:pos x="114" y="1421"/>
                </a:cxn>
                <a:cxn ang="0">
                  <a:pos x="60" y="1286"/>
                </a:cxn>
                <a:cxn ang="0">
                  <a:pos x="0" y="1230"/>
                </a:cxn>
                <a:cxn ang="0">
                  <a:pos x="5" y="981"/>
                </a:cxn>
                <a:cxn ang="0">
                  <a:pos x="30" y="828"/>
                </a:cxn>
                <a:cxn ang="0">
                  <a:pos x="170" y="680"/>
                </a:cxn>
                <a:cxn ang="0">
                  <a:pos x="291" y="671"/>
                </a:cxn>
                <a:cxn ang="0">
                  <a:pos x="366" y="611"/>
                </a:cxn>
                <a:cxn ang="0">
                  <a:pos x="413" y="660"/>
                </a:cxn>
                <a:cxn ang="0">
                  <a:pos x="525" y="596"/>
                </a:cxn>
                <a:cxn ang="0">
                  <a:pos x="750" y="579"/>
                </a:cxn>
                <a:cxn ang="0">
                  <a:pos x="866" y="437"/>
                </a:cxn>
                <a:cxn ang="0">
                  <a:pos x="1052" y="389"/>
                </a:cxn>
                <a:cxn ang="0">
                  <a:pos x="1169" y="317"/>
                </a:cxn>
                <a:cxn ang="0">
                  <a:pos x="1374" y="65"/>
                </a:cxn>
                <a:cxn ang="0">
                  <a:pos x="1502" y="0"/>
                </a:cxn>
                <a:cxn ang="0">
                  <a:pos x="1602" y="38"/>
                </a:cxn>
                <a:cxn ang="0">
                  <a:pos x="1701" y="150"/>
                </a:cxn>
                <a:cxn ang="0">
                  <a:pos x="1733" y="320"/>
                </a:cxn>
                <a:cxn ang="0">
                  <a:pos x="1715" y="446"/>
                </a:cxn>
                <a:cxn ang="0">
                  <a:pos x="1826" y="455"/>
                </a:cxn>
                <a:cxn ang="0">
                  <a:pos x="1853" y="546"/>
                </a:cxn>
                <a:cxn ang="0">
                  <a:pos x="1976" y="545"/>
                </a:cxn>
                <a:cxn ang="0">
                  <a:pos x="2049" y="630"/>
                </a:cxn>
                <a:cxn ang="0">
                  <a:pos x="2052" y="722"/>
                </a:cxn>
                <a:cxn ang="0">
                  <a:pos x="2178" y="768"/>
                </a:cxn>
                <a:cxn ang="0">
                  <a:pos x="2259" y="840"/>
                </a:cxn>
                <a:cxn ang="0">
                  <a:pos x="2267" y="929"/>
                </a:cxn>
                <a:cxn ang="0">
                  <a:pos x="2427" y="1019"/>
                </a:cxn>
                <a:cxn ang="0">
                  <a:pos x="2409" y="1106"/>
                </a:cxn>
              </a:cxnLst>
              <a:rect l="0" t="0" r="r" b="b"/>
              <a:pathLst>
                <a:path w="2427" h="1643">
                  <a:moveTo>
                    <a:pt x="2409" y="1106"/>
                  </a:moveTo>
                  <a:lnTo>
                    <a:pt x="2328" y="1164"/>
                  </a:lnTo>
                  <a:lnTo>
                    <a:pt x="2226" y="1134"/>
                  </a:lnTo>
                  <a:lnTo>
                    <a:pt x="2094" y="1098"/>
                  </a:lnTo>
                  <a:lnTo>
                    <a:pt x="2016" y="1182"/>
                  </a:lnTo>
                  <a:lnTo>
                    <a:pt x="1902" y="1134"/>
                  </a:lnTo>
                  <a:lnTo>
                    <a:pt x="1794" y="1188"/>
                  </a:lnTo>
                  <a:lnTo>
                    <a:pt x="1698" y="1254"/>
                  </a:lnTo>
                  <a:lnTo>
                    <a:pt x="1602" y="1212"/>
                  </a:lnTo>
                  <a:lnTo>
                    <a:pt x="1503" y="1330"/>
                  </a:lnTo>
                  <a:lnTo>
                    <a:pt x="1422" y="1308"/>
                  </a:lnTo>
                  <a:lnTo>
                    <a:pt x="1296" y="1302"/>
                  </a:lnTo>
                  <a:lnTo>
                    <a:pt x="1218" y="1272"/>
                  </a:lnTo>
                  <a:lnTo>
                    <a:pt x="1134" y="1278"/>
                  </a:lnTo>
                  <a:lnTo>
                    <a:pt x="1098" y="1206"/>
                  </a:lnTo>
                  <a:lnTo>
                    <a:pt x="1020" y="1158"/>
                  </a:lnTo>
                  <a:lnTo>
                    <a:pt x="913" y="1149"/>
                  </a:lnTo>
                  <a:lnTo>
                    <a:pt x="822" y="1212"/>
                  </a:lnTo>
                  <a:lnTo>
                    <a:pt x="786" y="1326"/>
                  </a:lnTo>
                  <a:lnTo>
                    <a:pt x="744" y="1434"/>
                  </a:lnTo>
                  <a:lnTo>
                    <a:pt x="654" y="1440"/>
                  </a:lnTo>
                  <a:lnTo>
                    <a:pt x="522" y="1434"/>
                  </a:lnTo>
                  <a:lnTo>
                    <a:pt x="378" y="1452"/>
                  </a:lnTo>
                  <a:lnTo>
                    <a:pt x="348" y="1536"/>
                  </a:lnTo>
                  <a:lnTo>
                    <a:pt x="354" y="1608"/>
                  </a:lnTo>
                  <a:lnTo>
                    <a:pt x="300" y="1643"/>
                  </a:lnTo>
                  <a:lnTo>
                    <a:pt x="236" y="1533"/>
                  </a:lnTo>
                  <a:lnTo>
                    <a:pt x="114" y="1421"/>
                  </a:lnTo>
                  <a:lnTo>
                    <a:pt x="60" y="1286"/>
                  </a:lnTo>
                  <a:lnTo>
                    <a:pt x="0" y="1230"/>
                  </a:lnTo>
                  <a:lnTo>
                    <a:pt x="5" y="981"/>
                  </a:lnTo>
                  <a:lnTo>
                    <a:pt x="30" y="828"/>
                  </a:lnTo>
                  <a:lnTo>
                    <a:pt x="170" y="680"/>
                  </a:lnTo>
                  <a:lnTo>
                    <a:pt x="291" y="671"/>
                  </a:lnTo>
                  <a:lnTo>
                    <a:pt x="366" y="611"/>
                  </a:lnTo>
                  <a:lnTo>
                    <a:pt x="413" y="660"/>
                  </a:lnTo>
                  <a:lnTo>
                    <a:pt x="525" y="596"/>
                  </a:lnTo>
                  <a:lnTo>
                    <a:pt x="750" y="579"/>
                  </a:lnTo>
                  <a:lnTo>
                    <a:pt x="866" y="437"/>
                  </a:lnTo>
                  <a:lnTo>
                    <a:pt x="1052" y="389"/>
                  </a:lnTo>
                  <a:lnTo>
                    <a:pt x="1169" y="317"/>
                  </a:lnTo>
                  <a:lnTo>
                    <a:pt x="1374" y="65"/>
                  </a:lnTo>
                  <a:lnTo>
                    <a:pt x="1502" y="0"/>
                  </a:lnTo>
                  <a:lnTo>
                    <a:pt x="1602" y="38"/>
                  </a:lnTo>
                  <a:lnTo>
                    <a:pt x="1701" y="150"/>
                  </a:lnTo>
                  <a:lnTo>
                    <a:pt x="1733" y="320"/>
                  </a:lnTo>
                  <a:lnTo>
                    <a:pt x="1715" y="446"/>
                  </a:lnTo>
                  <a:lnTo>
                    <a:pt x="1826" y="455"/>
                  </a:lnTo>
                  <a:lnTo>
                    <a:pt x="1853" y="546"/>
                  </a:lnTo>
                  <a:lnTo>
                    <a:pt x="1976" y="545"/>
                  </a:lnTo>
                  <a:lnTo>
                    <a:pt x="2049" y="630"/>
                  </a:lnTo>
                  <a:lnTo>
                    <a:pt x="2052" y="722"/>
                  </a:lnTo>
                  <a:lnTo>
                    <a:pt x="2178" y="768"/>
                  </a:lnTo>
                  <a:lnTo>
                    <a:pt x="2259" y="840"/>
                  </a:lnTo>
                  <a:lnTo>
                    <a:pt x="2267" y="929"/>
                  </a:lnTo>
                  <a:lnTo>
                    <a:pt x="2427" y="1019"/>
                  </a:lnTo>
                  <a:lnTo>
                    <a:pt x="2409" y="110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7" name="Freeform 118">
              <a:extLst>
                <a:ext uri="{FF2B5EF4-FFF2-40B4-BE49-F238E27FC236}">
                  <a16:creationId xmlns:a16="http://schemas.microsoft.com/office/drawing/2014/main" id="{8B3C582E-4D18-4A2F-94F2-97CDF463A9EB}"/>
                </a:ext>
              </a:extLst>
            </p:cNvPr>
            <p:cNvSpPr>
              <a:spLocks/>
            </p:cNvSpPr>
            <p:nvPr/>
          </p:nvSpPr>
          <p:spPr bwMode="auto">
            <a:xfrm>
              <a:off x="4078288" y="3563938"/>
              <a:ext cx="531813" cy="606425"/>
            </a:xfrm>
            <a:custGeom>
              <a:avLst/>
              <a:gdLst/>
              <a:ahLst/>
              <a:cxnLst>
                <a:cxn ang="0">
                  <a:pos x="25" y="90"/>
                </a:cxn>
                <a:cxn ang="0">
                  <a:pos x="32" y="198"/>
                </a:cxn>
                <a:cxn ang="0">
                  <a:pos x="144" y="390"/>
                </a:cxn>
                <a:cxn ang="0">
                  <a:pos x="232" y="510"/>
                </a:cxn>
                <a:cxn ang="0">
                  <a:pos x="264" y="622"/>
                </a:cxn>
                <a:cxn ang="0">
                  <a:pos x="280" y="726"/>
                </a:cxn>
                <a:cxn ang="0">
                  <a:pos x="152" y="846"/>
                </a:cxn>
                <a:cxn ang="0">
                  <a:pos x="0" y="1062"/>
                </a:cxn>
                <a:cxn ang="0">
                  <a:pos x="64" y="1158"/>
                </a:cxn>
                <a:cxn ang="0">
                  <a:pos x="184" y="1134"/>
                </a:cxn>
                <a:cxn ang="0">
                  <a:pos x="232" y="1198"/>
                </a:cxn>
                <a:cxn ang="0">
                  <a:pos x="152" y="1262"/>
                </a:cxn>
                <a:cxn ang="0">
                  <a:pos x="72" y="1254"/>
                </a:cxn>
                <a:cxn ang="0">
                  <a:pos x="2" y="1305"/>
                </a:cxn>
                <a:cxn ang="0">
                  <a:pos x="56" y="1382"/>
                </a:cxn>
                <a:cxn ang="0">
                  <a:pos x="168" y="1462"/>
                </a:cxn>
                <a:cxn ang="0">
                  <a:pos x="416" y="1566"/>
                </a:cxn>
                <a:cxn ang="0">
                  <a:pos x="616" y="1726"/>
                </a:cxn>
                <a:cxn ang="0">
                  <a:pos x="752" y="1758"/>
                </a:cxn>
                <a:cxn ang="0">
                  <a:pos x="904" y="1878"/>
                </a:cxn>
                <a:cxn ang="0">
                  <a:pos x="928" y="2006"/>
                </a:cxn>
                <a:cxn ang="0">
                  <a:pos x="1088" y="2126"/>
                </a:cxn>
                <a:cxn ang="0">
                  <a:pos x="1216" y="2238"/>
                </a:cxn>
                <a:cxn ang="0">
                  <a:pos x="1368" y="2174"/>
                </a:cxn>
                <a:cxn ang="0">
                  <a:pos x="1416" y="2006"/>
                </a:cxn>
                <a:cxn ang="0">
                  <a:pos x="1480" y="1894"/>
                </a:cxn>
                <a:cxn ang="0">
                  <a:pos x="1504" y="1798"/>
                </a:cxn>
                <a:cxn ang="0">
                  <a:pos x="1624" y="1750"/>
                </a:cxn>
                <a:cxn ang="0">
                  <a:pos x="1712" y="1630"/>
                </a:cxn>
                <a:cxn ang="0">
                  <a:pos x="1848" y="1530"/>
                </a:cxn>
                <a:cxn ang="0">
                  <a:pos x="1695" y="1366"/>
                </a:cxn>
                <a:cxn ang="0">
                  <a:pos x="1678" y="453"/>
                </a:cxn>
                <a:cxn ang="0">
                  <a:pos x="1924" y="138"/>
                </a:cxn>
                <a:cxn ang="0">
                  <a:pos x="1710" y="138"/>
                </a:cxn>
                <a:cxn ang="0">
                  <a:pos x="1626" y="55"/>
                </a:cxn>
                <a:cxn ang="0">
                  <a:pos x="1441" y="168"/>
                </a:cxn>
                <a:cxn ang="0">
                  <a:pos x="1366" y="271"/>
                </a:cxn>
                <a:cxn ang="0">
                  <a:pos x="1201" y="226"/>
                </a:cxn>
                <a:cxn ang="0">
                  <a:pos x="1041" y="226"/>
                </a:cxn>
                <a:cxn ang="0">
                  <a:pos x="871" y="138"/>
                </a:cxn>
                <a:cxn ang="0">
                  <a:pos x="718" y="31"/>
                </a:cxn>
                <a:cxn ang="0">
                  <a:pos x="550" y="24"/>
                </a:cxn>
                <a:cxn ang="0">
                  <a:pos x="430" y="0"/>
                </a:cxn>
                <a:cxn ang="0">
                  <a:pos x="90" y="9"/>
                </a:cxn>
                <a:cxn ang="0">
                  <a:pos x="25" y="90"/>
                </a:cxn>
              </a:cxnLst>
              <a:rect l="0" t="0" r="r" b="b"/>
              <a:pathLst>
                <a:path w="1924" h="2238">
                  <a:moveTo>
                    <a:pt x="25" y="90"/>
                  </a:moveTo>
                  <a:lnTo>
                    <a:pt x="32" y="198"/>
                  </a:lnTo>
                  <a:lnTo>
                    <a:pt x="144" y="390"/>
                  </a:lnTo>
                  <a:lnTo>
                    <a:pt x="232" y="510"/>
                  </a:lnTo>
                  <a:lnTo>
                    <a:pt x="264" y="622"/>
                  </a:lnTo>
                  <a:lnTo>
                    <a:pt x="280" y="726"/>
                  </a:lnTo>
                  <a:lnTo>
                    <a:pt x="152" y="846"/>
                  </a:lnTo>
                  <a:lnTo>
                    <a:pt x="0" y="1062"/>
                  </a:lnTo>
                  <a:lnTo>
                    <a:pt x="64" y="1158"/>
                  </a:lnTo>
                  <a:lnTo>
                    <a:pt x="184" y="1134"/>
                  </a:lnTo>
                  <a:lnTo>
                    <a:pt x="232" y="1198"/>
                  </a:lnTo>
                  <a:lnTo>
                    <a:pt x="152" y="1262"/>
                  </a:lnTo>
                  <a:lnTo>
                    <a:pt x="72" y="1254"/>
                  </a:lnTo>
                  <a:lnTo>
                    <a:pt x="2" y="1305"/>
                  </a:lnTo>
                  <a:lnTo>
                    <a:pt x="56" y="1382"/>
                  </a:lnTo>
                  <a:lnTo>
                    <a:pt x="168" y="1462"/>
                  </a:lnTo>
                  <a:lnTo>
                    <a:pt x="416" y="1566"/>
                  </a:lnTo>
                  <a:lnTo>
                    <a:pt x="616" y="1726"/>
                  </a:lnTo>
                  <a:lnTo>
                    <a:pt x="752" y="1758"/>
                  </a:lnTo>
                  <a:lnTo>
                    <a:pt x="904" y="1878"/>
                  </a:lnTo>
                  <a:lnTo>
                    <a:pt x="928" y="2006"/>
                  </a:lnTo>
                  <a:lnTo>
                    <a:pt x="1088" y="2126"/>
                  </a:lnTo>
                  <a:lnTo>
                    <a:pt x="1216" y="2238"/>
                  </a:lnTo>
                  <a:lnTo>
                    <a:pt x="1368" y="2174"/>
                  </a:lnTo>
                  <a:lnTo>
                    <a:pt x="1416" y="2006"/>
                  </a:lnTo>
                  <a:lnTo>
                    <a:pt x="1480" y="1894"/>
                  </a:lnTo>
                  <a:lnTo>
                    <a:pt x="1504" y="1798"/>
                  </a:lnTo>
                  <a:lnTo>
                    <a:pt x="1624" y="1750"/>
                  </a:lnTo>
                  <a:lnTo>
                    <a:pt x="1712" y="1630"/>
                  </a:lnTo>
                  <a:lnTo>
                    <a:pt x="1848" y="1530"/>
                  </a:lnTo>
                  <a:lnTo>
                    <a:pt x="1695" y="1366"/>
                  </a:lnTo>
                  <a:lnTo>
                    <a:pt x="1678" y="453"/>
                  </a:lnTo>
                  <a:lnTo>
                    <a:pt x="1924" y="138"/>
                  </a:lnTo>
                  <a:lnTo>
                    <a:pt x="1710" y="138"/>
                  </a:lnTo>
                  <a:lnTo>
                    <a:pt x="1626" y="55"/>
                  </a:lnTo>
                  <a:lnTo>
                    <a:pt x="1441" y="168"/>
                  </a:lnTo>
                  <a:lnTo>
                    <a:pt x="1366" y="271"/>
                  </a:lnTo>
                  <a:lnTo>
                    <a:pt x="1201" y="226"/>
                  </a:lnTo>
                  <a:lnTo>
                    <a:pt x="1041" y="226"/>
                  </a:lnTo>
                  <a:lnTo>
                    <a:pt x="871" y="138"/>
                  </a:lnTo>
                  <a:lnTo>
                    <a:pt x="718" y="31"/>
                  </a:lnTo>
                  <a:lnTo>
                    <a:pt x="550" y="24"/>
                  </a:lnTo>
                  <a:lnTo>
                    <a:pt x="430" y="0"/>
                  </a:lnTo>
                  <a:lnTo>
                    <a:pt x="90" y="9"/>
                  </a:lnTo>
                  <a:lnTo>
                    <a:pt x="25" y="90"/>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08" name="Freeform 119">
              <a:extLst>
                <a:ext uri="{FF2B5EF4-FFF2-40B4-BE49-F238E27FC236}">
                  <a16:creationId xmlns:a16="http://schemas.microsoft.com/office/drawing/2014/main" id="{202805EF-ED12-4935-9BEE-AF3BCF25D966}"/>
                </a:ext>
              </a:extLst>
            </p:cNvPr>
            <p:cNvSpPr>
              <a:spLocks/>
            </p:cNvSpPr>
            <p:nvPr/>
          </p:nvSpPr>
          <p:spPr bwMode="auto">
            <a:xfrm>
              <a:off x="3775075" y="3589338"/>
              <a:ext cx="381000" cy="368300"/>
            </a:xfrm>
            <a:custGeom>
              <a:avLst/>
              <a:gdLst/>
              <a:ahLst/>
              <a:cxnLst>
                <a:cxn ang="0">
                  <a:pos x="1143" y="106"/>
                </a:cxn>
                <a:cxn ang="0">
                  <a:pos x="1134" y="0"/>
                </a:cxn>
                <a:cxn ang="0">
                  <a:pos x="1069" y="84"/>
                </a:cxn>
                <a:cxn ang="0">
                  <a:pos x="640" y="157"/>
                </a:cxn>
                <a:cxn ang="0">
                  <a:pos x="454" y="105"/>
                </a:cxn>
                <a:cxn ang="0">
                  <a:pos x="328" y="171"/>
                </a:cxn>
                <a:cxn ang="0">
                  <a:pos x="352" y="289"/>
                </a:cxn>
                <a:cxn ang="0">
                  <a:pos x="346" y="406"/>
                </a:cxn>
                <a:cxn ang="0">
                  <a:pos x="405" y="472"/>
                </a:cxn>
                <a:cxn ang="0">
                  <a:pos x="436" y="546"/>
                </a:cxn>
                <a:cxn ang="0">
                  <a:pos x="292" y="703"/>
                </a:cxn>
                <a:cxn ang="0">
                  <a:pos x="76" y="868"/>
                </a:cxn>
                <a:cxn ang="0">
                  <a:pos x="66" y="1014"/>
                </a:cxn>
                <a:cxn ang="0">
                  <a:pos x="30" y="1141"/>
                </a:cxn>
                <a:cxn ang="0">
                  <a:pos x="0" y="1281"/>
                </a:cxn>
                <a:cxn ang="0">
                  <a:pos x="66" y="1326"/>
                </a:cxn>
                <a:cxn ang="0">
                  <a:pos x="130" y="1363"/>
                </a:cxn>
                <a:cxn ang="0">
                  <a:pos x="202" y="1333"/>
                </a:cxn>
                <a:cxn ang="0">
                  <a:pos x="256" y="1285"/>
                </a:cxn>
                <a:cxn ang="0">
                  <a:pos x="364" y="1279"/>
                </a:cxn>
                <a:cxn ang="0">
                  <a:pos x="472" y="1327"/>
                </a:cxn>
                <a:cxn ang="0">
                  <a:pos x="562" y="1303"/>
                </a:cxn>
                <a:cxn ang="0">
                  <a:pos x="616" y="1267"/>
                </a:cxn>
                <a:cxn ang="0">
                  <a:pos x="592" y="1219"/>
                </a:cxn>
                <a:cxn ang="0">
                  <a:pos x="598" y="1141"/>
                </a:cxn>
                <a:cxn ang="0">
                  <a:pos x="628" y="1081"/>
                </a:cxn>
                <a:cxn ang="0">
                  <a:pos x="688" y="1027"/>
                </a:cxn>
                <a:cxn ang="0">
                  <a:pos x="790" y="997"/>
                </a:cxn>
                <a:cxn ang="0">
                  <a:pos x="880" y="985"/>
                </a:cxn>
                <a:cxn ang="0">
                  <a:pos x="982" y="943"/>
                </a:cxn>
                <a:cxn ang="0">
                  <a:pos x="1048" y="991"/>
                </a:cxn>
                <a:cxn ang="0">
                  <a:pos x="1113" y="967"/>
                </a:cxn>
                <a:cxn ang="0">
                  <a:pos x="1261" y="753"/>
                </a:cxn>
                <a:cxn ang="0">
                  <a:pos x="1390" y="634"/>
                </a:cxn>
                <a:cxn ang="0">
                  <a:pos x="1377" y="541"/>
                </a:cxn>
                <a:cxn ang="0">
                  <a:pos x="1342" y="417"/>
                </a:cxn>
                <a:cxn ang="0">
                  <a:pos x="1257" y="301"/>
                </a:cxn>
                <a:cxn ang="0">
                  <a:pos x="1143" y="106"/>
                </a:cxn>
              </a:cxnLst>
              <a:rect l="0" t="0" r="r" b="b"/>
              <a:pathLst>
                <a:path w="1390" h="1363">
                  <a:moveTo>
                    <a:pt x="1143" y="106"/>
                  </a:moveTo>
                  <a:lnTo>
                    <a:pt x="1134" y="0"/>
                  </a:lnTo>
                  <a:lnTo>
                    <a:pt x="1069" y="84"/>
                  </a:lnTo>
                  <a:lnTo>
                    <a:pt x="640" y="157"/>
                  </a:lnTo>
                  <a:lnTo>
                    <a:pt x="454" y="105"/>
                  </a:lnTo>
                  <a:lnTo>
                    <a:pt x="328" y="171"/>
                  </a:lnTo>
                  <a:lnTo>
                    <a:pt x="352" y="289"/>
                  </a:lnTo>
                  <a:lnTo>
                    <a:pt x="346" y="406"/>
                  </a:lnTo>
                  <a:lnTo>
                    <a:pt x="405" y="472"/>
                  </a:lnTo>
                  <a:lnTo>
                    <a:pt x="436" y="546"/>
                  </a:lnTo>
                  <a:lnTo>
                    <a:pt x="292" y="703"/>
                  </a:lnTo>
                  <a:lnTo>
                    <a:pt x="76" y="868"/>
                  </a:lnTo>
                  <a:lnTo>
                    <a:pt x="66" y="1014"/>
                  </a:lnTo>
                  <a:lnTo>
                    <a:pt x="30" y="1141"/>
                  </a:lnTo>
                  <a:lnTo>
                    <a:pt x="0" y="1281"/>
                  </a:lnTo>
                  <a:lnTo>
                    <a:pt x="66" y="1326"/>
                  </a:lnTo>
                  <a:lnTo>
                    <a:pt x="130" y="1363"/>
                  </a:lnTo>
                  <a:lnTo>
                    <a:pt x="202" y="1333"/>
                  </a:lnTo>
                  <a:lnTo>
                    <a:pt x="256" y="1285"/>
                  </a:lnTo>
                  <a:lnTo>
                    <a:pt x="364" y="1279"/>
                  </a:lnTo>
                  <a:lnTo>
                    <a:pt x="472" y="1327"/>
                  </a:lnTo>
                  <a:lnTo>
                    <a:pt x="562" y="1303"/>
                  </a:lnTo>
                  <a:lnTo>
                    <a:pt x="616" y="1267"/>
                  </a:lnTo>
                  <a:lnTo>
                    <a:pt x="592" y="1219"/>
                  </a:lnTo>
                  <a:lnTo>
                    <a:pt x="598" y="1141"/>
                  </a:lnTo>
                  <a:lnTo>
                    <a:pt x="628" y="1081"/>
                  </a:lnTo>
                  <a:lnTo>
                    <a:pt x="688" y="1027"/>
                  </a:lnTo>
                  <a:lnTo>
                    <a:pt x="790" y="997"/>
                  </a:lnTo>
                  <a:lnTo>
                    <a:pt x="880" y="985"/>
                  </a:lnTo>
                  <a:lnTo>
                    <a:pt x="982" y="943"/>
                  </a:lnTo>
                  <a:lnTo>
                    <a:pt x="1048" y="991"/>
                  </a:lnTo>
                  <a:lnTo>
                    <a:pt x="1113" y="967"/>
                  </a:lnTo>
                  <a:lnTo>
                    <a:pt x="1261" y="753"/>
                  </a:lnTo>
                  <a:lnTo>
                    <a:pt x="1390" y="634"/>
                  </a:lnTo>
                  <a:lnTo>
                    <a:pt x="1377" y="541"/>
                  </a:lnTo>
                  <a:lnTo>
                    <a:pt x="1342" y="417"/>
                  </a:lnTo>
                  <a:lnTo>
                    <a:pt x="1257" y="301"/>
                  </a:lnTo>
                  <a:lnTo>
                    <a:pt x="1143" y="106"/>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09" name="Freeform 120">
              <a:extLst>
                <a:ext uri="{FF2B5EF4-FFF2-40B4-BE49-F238E27FC236}">
                  <a16:creationId xmlns:a16="http://schemas.microsoft.com/office/drawing/2014/main" id="{C0C9D159-1145-4F12-A534-F4D684C867DF}"/>
                </a:ext>
              </a:extLst>
            </p:cNvPr>
            <p:cNvSpPr>
              <a:spLocks/>
            </p:cNvSpPr>
            <p:nvPr/>
          </p:nvSpPr>
          <p:spPr bwMode="auto">
            <a:xfrm>
              <a:off x="3744913" y="3949700"/>
              <a:ext cx="123825" cy="100013"/>
            </a:xfrm>
            <a:custGeom>
              <a:avLst/>
              <a:gdLst/>
              <a:ahLst/>
              <a:cxnLst>
                <a:cxn ang="0">
                  <a:pos x="390" y="283"/>
                </a:cxn>
                <a:cxn ang="0">
                  <a:pos x="280" y="297"/>
                </a:cxn>
                <a:cxn ang="0">
                  <a:pos x="241" y="355"/>
                </a:cxn>
                <a:cxn ang="0">
                  <a:pos x="150" y="369"/>
                </a:cxn>
                <a:cxn ang="0">
                  <a:pos x="78" y="355"/>
                </a:cxn>
                <a:cxn ang="0">
                  <a:pos x="0" y="340"/>
                </a:cxn>
                <a:cxn ang="0">
                  <a:pos x="21" y="264"/>
                </a:cxn>
                <a:cxn ang="0">
                  <a:pos x="72" y="114"/>
                </a:cxn>
                <a:cxn ang="0">
                  <a:pos x="168" y="0"/>
                </a:cxn>
                <a:cxn ang="0">
                  <a:pos x="236" y="37"/>
                </a:cxn>
                <a:cxn ang="0">
                  <a:pos x="305" y="7"/>
                </a:cxn>
                <a:cxn ang="0">
                  <a:pos x="371" y="9"/>
                </a:cxn>
                <a:cxn ang="0">
                  <a:pos x="414" y="57"/>
                </a:cxn>
                <a:cxn ang="0">
                  <a:pos x="452" y="139"/>
                </a:cxn>
                <a:cxn ang="0">
                  <a:pos x="438" y="240"/>
                </a:cxn>
                <a:cxn ang="0">
                  <a:pos x="390" y="283"/>
                </a:cxn>
              </a:cxnLst>
              <a:rect l="0" t="0" r="r" b="b"/>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10" name="Freeform 121">
              <a:extLst>
                <a:ext uri="{FF2B5EF4-FFF2-40B4-BE49-F238E27FC236}">
                  <a16:creationId xmlns:a16="http://schemas.microsoft.com/office/drawing/2014/main" id="{C5A96ED5-C2DB-4755-8405-E6B261051EC3}"/>
                </a:ext>
              </a:extLst>
            </p:cNvPr>
            <p:cNvSpPr>
              <a:spLocks/>
            </p:cNvSpPr>
            <p:nvPr/>
          </p:nvSpPr>
          <p:spPr bwMode="auto">
            <a:xfrm>
              <a:off x="3746500" y="4025900"/>
              <a:ext cx="123825" cy="131763"/>
            </a:xfrm>
            <a:custGeom>
              <a:avLst/>
              <a:gdLst/>
              <a:ahLst/>
              <a:cxnLst>
                <a:cxn ang="0">
                  <a:pos x="388" y="0"/>
                </a:cxn>
                <a:cxn ang="0">
                  <a:pos x="360" y="40"/>
                </a:cxn>
                <a:cxn ang="0">
                  <a:pos x="338" y="78"/>
                </a:cxn>
                <a:cxn ang="0">
                  <a:pos x="338" y="123"/>
                </a:cxn>
                <a:cxn ang="0">
                  <a:pos x="384" y="123"/>
                </a:cxn>
                <a:cxn ang="0">
                  <a:pos x="429" y="123"/>
                </a:cxn>
                <a:cxn ang="0">
                  <a:pos x="452" y="176"/>
                </a:cxn>
                <a:cxn ang="0">
                  <a:pos x="416" y="224"/>
                </a:cxn>
                <a:cxn ang="0">
                  <a:pos x="356" y="252"/>
                </a:cxn>
                <a:cxn ang="0">
                  <a:pos x="312" y="328"/>
                </a:cxn>
                <a:cxn ang="0">
                  <a:pos x="288" y="400"/>
                </a:cxn>
                <a:cxn ang="0">
                  <a:pos x="248" y="444"/>
                </a:cxn>
                <a:cxn ang="0">
                  <a:pos x="202" y="486"/>
                </a:cxn>
                <a:cxn ang="0">
                  <a:pos x="148" y="436"/>
                </a:cxn>
                <a:cxn ang="0">
                  <a:pos x="111" y="350"/>
                </a:cxn>
                <a:cxn ang="0">
                  <a:pos x="111" y="305"/>
                </a:cxn>
                <a:cxn ang="0">
                  <a:pos x="111" y="259"/>
                </a:cxn>
                <a:cxn ang="0">
                  <a:pos x="66" y="259"/>
                </a:cxn>
                <a:cxn ang="0">
                  <a:pos x="72" y="208"/>
                </a:cxn>
                <a:cxn ang="0">
                  <a:pos x="60" y="136"/>
                </a:cxn>
                <a:cxn ang="0">
                  <a:pos x="0" y="57"/>
                </a:cxn>
                <a:cxn ang="0">
                  <a:pos x="148" y="86"/>
                </a:cxn>
                <a:cxn ang="0">
                  <a:pos x="241" y="71"/>
                </a:cxn>
                <a:cxn ang="0">
                  <a:pos x="277" y="14"/>
                </a:cxn>
                <a:cxn ang="0">
                  <a:pos x="388" y="0"/>
                </a:cxn>
              </a:cxnLst>
              <a:rect l="0" t="0" r="r" b="b"/>
              <a:pathLst>
                <a:path w="452" h="486">
                  <a:moveTo>
                    <a:pt x="388" y="0"/>
                  </a:moveTo>
                  <a:lnTo>
                    <a:pt x="360" y="40"/>
                  </a:lnTo>
                  <a:lnTo>
                    <a:pt x="338" y="78"/>
                  </a:lnTo>
                  <a:lnTo>
                    <a:pt x="338" y="123"/>
                  </a:lnTo>
                  <a:lnTo>
                    <a:pt x="384" y="123"/>
                  </a:lnTo>
                  <a:lnTo>
                    <a:pt x="429" y="123"/>
                  </a:lnTo>
                  <a:lnTo>
                    <a:pt x="452" y="176"/>
                  </a:lnTo>
                  <a:lnTo>
                    <a:pt x="416" y="224"/>
                  </a:lnTo>
                  <a:lnTo>
                    <a:pt x="356" y="252"/>
                  </a:lnTo>
                  <a:lnTo>
                    <a:pt x="312" y="328"/>
                  </a:lnTo>
                  <a:lnTo>
                    <a:pt x="288" y="400"/>
                  </a:lnTo>
                  <a:lnTo>
                    <a:pt x="248" y="444"/>
                  </a:lnTo>
                  <a:lnTo>
                    <a:pt x="202" y="486"/>
                  </a:lnTo>
                  <a:lnTo>
                    <a:pt x="148" y="436"/>
                  </a:lnTo>
                  <a:lnTo>
                    <a:pt x="111" y="350"/>
                  </a:lnTo>
                  <a:lnTo>
                    <a:pt x="111" y="305"/>
                  </a:lnTo>
                  <a:lnTo>
                    <a:pt x="111" y="259"/>
                  </a:lnTo>
                  <a:lnTo>
                    <a:pt x="66" y="259"/>
                  </a:lnTo>
                  <a:lnTo>
                    <a:pt x="72" y="208"/>
                  </a:lnTo>
                  <a:lnTo>
                    <a:pt x="60" y="136"/>
                  </a:lnTo>
                  <a:lnTo>
                    <a:pt x="0" y="57"/>
                  </a:lnTo>
                  <a:lnTo>
                    <a:pt x="148" y="86"/>
                  </a:lnTo>
                  <a:lnTo>
                    <a:pt x="241" y="71"/>
                  </a:lnTo>
                  <a:lnTo>
                    <a:pt x="277" y="14"/>
                  </a:lnTo>
                  <a:lnTo>
                    <a:pt x="38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1" name="Freeform 122">
              <a:extLst>
                <a:ext uri="{FF2B5EF4-FFF2-40B4-BE49-F238E27FC236}">
                  <a16:creationId xmlns:a16="http://schemas.microsoft.com/office/drawing/2014/main" id="{CEF951DD-2E10-447A-B57E-D52B31BAB3A9}"/>
                </a:ext>
              </a:extLst>
            </p:cNvPr>
            <p:cNvSpPr>
              <a:spLocks/>
            </p:cNvSpPr>
            <p:nvPr/>
          </p:nvSpPr>
          <p:spPr bwMode="auto">
            <a:xfrm>
              <a:off x="3794125" y="3932238"/>
              <a:ext cx="703263" cy="717550"/>
            </a:xfrm>
            <a:custGeom>
              <a:avLst/>
              <a:gdLst/>
              <a:ahLst/>
              <a:cxnLst>
                <a:cxn ang="0">
                  <a:pos x="1032" y="90"/>
                </a:cxn>
                <a:cxn ang="0">
                  <a:pos x="942" y="210"/>
                </a:cxn>
                <a:cxn ang="0">
                  <a:pos x="1038" y="294"/>
                </a:cxn>
                <a:cxn ang="0">
                  <a:pos x="936" y="408"/>
                </a:cxn>
                <a:cxn ang="0">
                  <a:pos x="822" y="402"/>
                </a:cxn>
                <a:cxn ang="0">
                  <a:pos x="786" y="510"/>
                </a:cxn>
                <a:cxn ang="0">
                  <a:pos x="768" y="384"/>
                </a:cxn>
                <a:cxn ang="0">
                  <a:pos x="606" y="336"/>
                </a:cxn>
                <a:cxn ang="0">
                  <a:pos x="540" y="438"/>
                </a:cxn>
                <a:cxn ang="0">
                  <a:pos x="516" y="366"/>
                </a:cxn>
                <a:cxn ang="0">
                  <a:pos x="486" y="210"/>
                </a:cxn>
                <a:cxn ang="0">
                  <a:pos x="495" y="36"/>
                </a:cxn>
                <a:cxn ang="0">
                  <a:pos x="294" y="11"/>
                </a:cxn>
                <a:cxn ang="0">
                  <a:pos x="134" y="66"/>
                </a:cxn>
                <a:cxn ang="0">
                  <a:pos x="239" y="113"/>
                </a:cxn>
                <a:cxn ang="0">
                  <a:pos x="263" y="300"/>
                </a:cxn>
                <a:cxn ang="0">
                  <a:pos x="164" y="419"/>
                </a:cxn>
                <a:cxn ang="0">
                  <a:pos x="257" y="464"/>
                </a:cxn>
                <a:cxn ang="0">
                  <a:pos x="243" y="566"/>
                </a:cxn>
                <a:cxn ang="0">
                  <a:pos x="141" y="671"/>
                </a:cxn>
                <a:cxn ang="0">
                  <a:pos x="77" y="786"/>
                </a:cxn>
                <a:cxn ang="0">
                  <a:pos x="18" y="870"/>
                </a:cxn>
                <a:cxn ang="0">
                  <a:pos x="18" y="1014"/>
                </a:cxn>
                <a:cxn ang="0">
                  <a:pos x="72" y="1200"/>
                </a:cxn>
                <a:cxn ang="0">
                  <a:pos x="12" y="1296"/>
                </a:cxn>
                <a:cxn ang="0">
                  <a:pos x="102" y="1332"/>
                </a:cxn>
                <a:cxn ang="0">
                  <a:pos x="210" y="1470"/>
                </a:cxn>
                <a:cxn ang="0">
                  <a:pos x="264" y="1680"/>
                </a:cxn>
                <a:cxn ang="0">
                  <a:pos x="366" y="1884"/>
                </a:cxn>
                <a:cxn ang="0">
                  <a:pos x="510" y="1962"/>
                </a:cxn>
                <a:cxn ang="0">
                  <a:pos x="714" y="2052"/>
                </a:cxn>
                <a:cxn ang="0">
                  <a:pos x="876" y="2100"/>
                </a:cxn>
                <a:cxn ang="0">
                  <a:pos x="1032" y="2070"/>
                </a:cxn>
                <a:cxn ang="0">
                  <a:pos x="1158" y="2184"/>
                </a:cxn>
                <a:cxn ang="0">
                  <a:pos x="1170" y="2406"/>
                </a:cxn>
                <a:cxn ang="0">
                  <a:pos x="1212" y="2520"/>
                </a:cxn>
                <a:cxn ang="0">
                  <a:pos x="1236" y="2622"/>
                </a:cxn>
                <a:cxn ang="0">
                  <a:pos x="1404" y="2574"/>
                </a:cxn>
                <a:cxn ang="0">
                  <a:pos x="1548" y="2640"/>
                </a:cxn>
                <a:cxn ang="0">
                  <a:pos x="1812" y="2646"/>
                </a:cxn>
                <a:cxn ang="0">
                  <a:pos x="1914" y="2550"/>
                </a:cxn>
                <a:cxn ang="0">
                  <a:pos x="2064" y="2562"/>
                </a:cxn>
                <a:cxn ang="0">
                  <a:pos x="2316" y="2478"/>
                </a:cxn>
                <a:cxn ang="0">
                  <a:pos x="2556" y="2346"/>
                </a:cxn>
                <a:cxn ang="0">
                  <a:pos x="2382" y="2208"/>
                </a:cxn>
                <a:cxn ang="0">
                  <a:pos x="2340" y="1992"/>
                </a:cxn>
                <a:cxn ang="0">
                  <a:pos x="2286" y="1746"/>
                </a:cxn>
                <a:cxn ang="0">
                  <a:pos x="2328" y="1560"/>
                </a:cxn>
                <a:cxn ang="0">
                  <a:pos x="2334" y="1404"/>
                </a:cxn>
                <a:cxn ang="0">
                  <a:pos x="2190" y="1320"/>
                </a:cxn>
                <a:cxn ang="0">
                  <a:pos x="2226" y="1140"/>
                </a:cxn>
                <a:cxn ang="0">
                  <a:pos x="2255" y="879"/>
                </a:cxn>
                <a:cxn ang="0">
                  <a:pos x="1968" y="645"/>
                </a:cxn>
                <a:cxn ang="0">
                  <a:pos x="1791" y="398"/>
                </a:cxn>
                <a:cxn ang="0">
                  <a:pos x="1458" y="207"/>
                </a:cxn>
                <a:cxn ang="0">
                  <a:pos x="1098" y="24"/>
                </a:cxn>
              </a:cxnLst>
              <a:rect l="0" t="0" r="r" b="b"/>
              <a:pathLst>
                <a:path w="2556" h="2646">
                  <a:moveTo>
                    <a:pt x="1098" y="24"/>
                  </a:moveTo>
                  <a:lnTo>
                    <a:pt x="1032" y="90"/>
                  </a:lnTo>
                  <a:lnTo>
                    <a:pt x="978" y="139"/>
                  </a:lnTo>
                  <a:lnTo>
                    <a:pt x="942" y="210"/>
                  </a:lnTo>
                  <a:lnTo>
                    <a:pt x="948" y="282"/>
                  </a:lnTo>
                  <a:lnTo>
                    <a:pt x="1038" y="294"/>
                  </a:lnTo>
                  <a:lnTo>
                    <a:pt x="990" y="354"/>
                  </a:lnTo>
                  <a:lnTo>
                    <a:pt x="936" y="408"/>
                  </a:lnTo>
                  <a:lnTo>
                    <a:pt x="852" y="396"/>
                  </a:lnTo>
                  <a:lnTo>
                    <a:pt x="822" y="402"/>
                  </a:lnTo>
                  <a:lnTo>
                    <a:pt x="828" y="450"/>
                  </a:lnTo>
                  <a:lnTo>
                    <a:pt x="786" y="510"/>
                  </a:lnTo>
                  <a:lnTo>
                    <a:pt x="720" y="474"/>
                  </a:lnTo>
                  <a:lnTo>
                    <a:pt x="768" y="384"/>
                  </a:lnTo>
                  <a:lnTo>
                    <a:pt x="678" y="390"/>
                  </a:lnTo>
                  <a:lnTo>
                    <a:pt x="606" y="336"/>
                  </a:lnTo>
                  <a:lnTo>
                    <a:pt x="595" y="407"/>
                  </a:lnTo>
                  <a:lnTo>
                    <a:pt x="540" y="438"/>
                  </a:lnTo>
                  <a:lnTo>
                    <a:pt x="510" y="426"/>
                  </a:lnTo>
                  <a:lnTo>
                    <a:pt x="516" y="366"/>
                  </a:lnTo>
                  <a:lnTo>
                    <a:pt x="480" y="294"/>
                  </a:lnTo>
                  <a:lnTo>
                    <a:pt x="486" y="210"/>
                  </a:lnTo>
                  <a:lnTo>
                    <a:pt x="545" y="0"/>
                  </a:lnTo>
                  <a:lnTo>
                    <a:pt x="495" y="36"/>
                  </a:lnTo>
                  <a:lnTo>
                    <a:pt x="402" y="59"/>
                  </a:lnTo>
                  <a:lnTo>
                    <a:pt x="294" y="11"/>
                  </a:lnTo>
                  <a:lnTo>
                    <a:pt x="186" y="18"/>
                  </a:lnTo>
                  <a:lnTo>
                    <a:pt x="134" y="66"/>
                  </a:lnTo>
                  <a:lnTo>
                    <a:pt x="200" y="69"/>
                  </a:lnTo>
                  <a:lnTo>
                    <a:pt x="239" y="113"/>
                  </a:lnTo>
                  <a:lnTo>
                    <a:pt x="278" y="200"/>
                  </a:lnTo>
                  <a:lnTo>
                    <a:pt x="263" y="300"/>
                  </a:lnTo>
                  <a:lnTo>
                    <a:pt x="215" y="342"/>
                  </a:lnTo>
                  <a:lnTo>
                    <a:pt x="164" y="419"/>
                  </a:lnTo>
                  <a:lnTo>
                    <a:pt x="167" y="464"/>
                  </a:lnTo>
                  <a:lnTo>
                    <a:pt x="257" y="464"/>
                  </a:lnTo>
                  <a:lnTo>
                    <a:pt x="281" y="518"/>
                  </a:lnTo>
                  <a:lnTo>
                    <a:pt x="243" y="566"/>
                  </a:lnTo>
                  <a:lnTo>
                    <a:pt x="182" y="594"/>
                  </a:lnTo>
                  <a:lnTo>
                    <a:pt x="141" y="671"/>
                  </a:lnTo>
                  <a:lnTo>
                    <a:pt x="117" y="740"/>
                  </a:lnTo>
                  <a:lnTo>
                    <a:pt x="77" y="786"/>
                  </a:lnTo>
                  <a:lnTo>
                    <a:pt x="29" y="827"/>
                  </a:lnTo>
                  <a:lnTo>
                    <a:pt x="18" y="870"/>
                  </a:lnTo>
                  <a:lnTo>
                    <a:pt x="6" y="936"/>
                  </a:lnTo>
                  <a:lnTo>
                    <a:pt x="18" y="1014"/>
                  </a:lnTo>
                  <a:lnTo>
                    <a:pt x="48" y="1122"/>
                  </a:lnTo>
                  <a:lnTo>
                    <a:pt x="72" y="1200"/>
                  </a:lnTo>
                  <a:lnTo>
                    <a:pt x="0" y="1218"/>
                  </a:lnTo>
                  <a:lnTo>
                    <a:pt x="12" y="1296"/>
                  </a:lnTo>
                  <a:lnTo>
                    <a:pt x="48" y="1338"/>
                  </a:lnTo>
                  <a:lnTo>
                    <a:pt x="102" y="1332"/>
                  </a:lnTo>
                  <a:lnTo>
                    <a:pt x="180" y="1380"/>
                  </a:lnTo>
                  <a:lnTo>
                    <a:pt x="210" y="1470"/>
                  </a:lnTo>
                  <a:lnTo>
                    <a:pt x="222" y="1560"/>
                  </a:lnTo>
                  <a:lnTo>
                    <a:pt x="264" y="1680"/>
                  </a:lnTo>
                  <a:lnTo>
                    <a:pt x="330" y="1782"/>
                  </a:lnTo>
                  <a:lnTo>
                    <a:pt x="366" y="1884"/>
                  </a:lnTo>
                  <a:lnTo>
                    <a:pt x="438" y="1896"/>
                  </a:lnTo>
                  <a:lnTo>
                    <a:pt x="510" y="1962"/>
                  </a:lnTo>
                  <a:lnTo>
                    <a:pt x="612" y="1986"/>
                  </a:lnTo>
                  <a:lnTo>
                    <a:pt x="714" y="2052"/>
                  </a:lnTo>
                  <a:lnTo>
                    <a:pt x="810" y="2088"/>
                  </a:lnTo>
                  <a:lnTo>
                    <a:pt x="876" y="2100"/>
                  </a:lnTo>
                  <a:lnTo>
                    <a:pt x="972" y="2124"/>
                  </a:lnTo>
                  <a:lnTo>
                    <a:pt x="1032" y="2070"/>
                  </a:lnTo>
                  <a:lnTo>
                    <a:pt x="1116" y="2136"/>
                  </a:lnTo>
                  <a:lnTo>
                    <a:pt x="1158" y="2184"/>
                  </a:lnTo>
                  <a:lnTo>
                    <a:pt x="1164" y="2322"/>
                  </a:lnTo>
                  <a:lnTo>
                    <a:pt x="1170" y="2406"/>
                  </a:lnTo>
                  <a:lnTo>
                    <a:pt x="1176" y="2472"/>
                  </a:lnTo>
                  <a:lnTo>
                    <a:pt x="1212" y="2520"/>
                  </a:lnTo>
                  <a:lnTo>
                    <a:pt x="1242" y="2562"/>
                  </a:lnTo>
                  <a:lnTo>
                    <a:pt x="1236" y="2622"/>
                  </a:lnTo>
                  <a:lnTo>
                    <a:pt x="1332" y="2598"/>
                  </a:lnTo>
                  <a:lnTo>
                    <a:pt x="1404" y="2574"/>
                  </a:lnTo>
                  <a:lnTo>
                    <a:pt x="1488" y="2562"/>
                  </a:lnTo>
                  <a:lnTo>
                    <a:pt x="1548" y="2640"/>
                  </a:lnTo>
                  <a:lnTo>
                    <a:pt x="1692" y="2634"/>
                  </a:lnTo>
                  <a:lnTo>
                    <a:pt x="1812" y="2646"/>
                  </a:lnTo>
                  <a:lnTo>
                    <a:pt x="1890" y="2610"/>
                  </a:lnTo>
                  <a:lnTo>
                    <a:pt x="1914" y="2550"/>
                  </a:lnTo>
                  <a:lnTo>
                    <a:pt x="1986" y="2514"/>
                  </a:lnTo>
                  <a:lnTo>
                    <a:pt x="2064" y="2562"/>
                  </a:lnTo>
                  <a:lnTo>
                    <a:pt x="2172" y="2502"/>
                  </a:lnTo>
                  <a:lnTo>
                    <a:pt x="2316" y="2478"/>
                  </a:lnTo>
                  <a:lnTo>
                    <a:pt x="2466" y="2412"/>
                  </a:lnTo>
                  <a:lnTo>
                    <a:pt x="2556" y="2346"/>
                  </a:lnTo>
                  <a:lnTo>
                    <a:pt x="2472" y="2262"/>
                  </a:lnTo>
                  <a:lnTo>
                    <a:pt x="2382" y="2208"/>
                  </a:lnTo>
                  <a:lnTo>
                    <a:pt x="2346" y="2118"/>
                  </a:lnTo>
                  <a:lnTo>
                    <a:pt x="2340" y="1992"/>
                  </a:lnTo>
                  <a:lnTo>
                    <a:pt x="2298" y="1878"/>
                  </a:lnTo>
                  <a:lnTo>
                    <a:pt x="2286" y="1746"/>
                  </a:lnTo>
                  <a:lnTo>
                    <a:pt x="2280" y="1644"/>
                  </a:lnTo>
                  <a:lnTo>
                    <a:pt x="2328" y="1560"/>
                  </a:lnTo>
                  <a:lnTo>
                    <a:pt x="2370" y="1446"/>
                  </a:lnTo>
                  <a:lnTo>
                    <a:pt x="2334" y="1404"/>
                  </a:lnTo>
                  <a:lnTo>
                    <a:pt x="2244" y="1398"/>
                  </a:lnTo>
                  <a:lnTo>
                    <a:pt x="2190" y="1320"/>
                  </a:lnTo>
                  <a:lnTo>
                    <a:pt x="2196" y="1230"/>
                  </a:lnTo>
                  <a:lnTo>
                    <a:pt x="2226" y="1140"/>
                  </a:lnTo>
                  <a:lnTo>
                    <a:pt x="2274" y="996"/>
                  </a:lnTo>
                  <a:lnTo>
                    <a:pt x="2255" y="879"/>
                  </a:lnTo>
                  <a:lnTo>
                    <a:pt x="2136" y="773"/>
                  </a:lnTo>
                  <a:lnTo>
                    <a:pt x="1968" y="645"/>
                  </a:lnTo>
                  <a:lnTo>
                    <a:pt x="1946" y="519"/>
                  </a:lnTo>
                  <a:lnTo>
                    <a:pt x="1791" y="398"/>
                  </a:lnTo>
                  <a:lnTo>
                    <a:pt x="1659" y="368"/>
                  </a:lnTo>
                  <a:lnTo>
                    <a:pt x="1458" y="207"/>
                  </a:lnTo>
                  <a:lnTo>
                    <a:pt x="1212" y="104"/>
                  </a:lnTo>
                  <a:lnTo>
                    <a:pt x="1098"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2" name="Freeform 123">
              <a:extLst>
                <a:ext uri="{FF2B5EF4-FFF2-40B4-BE49-F238E27FC236}">
                  <a16:creationId xmlns:a16="http://schemas.microsoft.com/office/drawing/2014/main" id="{2ECD20B3-4A74-4D15-AD38-9F4CD6FEB8FF}"/>
                </a:ext>
              </a:extLst>
            </p:cNvPr>
            <p:cNvSpPr>
              <a:spLocks/>
            </p:cNvSpPr>
            <p:nvPr/>
          </p:nvSpPr>
          <p:spPr bwMode="auto">
            <a:xfrm>
              <a:off x="3279775" y="4408488"/>
              <a:ext cx="776288" cy="639763"/>
            </a:xfrm>
            <a:custGeom>
              <a:avLst/>
              <a:gdLst/>
              <a:ahLst/>
              <a:cxnLst>
                <a:cxn ang="0">
                  <a:pos x="1902" y="50"/>
                </a:cxn>
                <a:cxn ang="0">
                  <a:pos x="1650" y="168"/>
                </a:cxn>
                <a:cxn ang="0">
                  <a:pos x="1626" y="387"/>
                </a:cxn>
                <a:cxn ang="0">
                  <a:pos x="1610" y="591"/>
                </a:cxn>
                <a:cxn ang="0">
                  <a:pos x="1589" y="921"/>
                </a:cxn>
                <a:cxn ang="0">
                  <a:pos x="1871" y="966"/>
                </a:cxn>
                <a:cxn ang="0">
                  <a:pos x="1709" y="1257"/>
                </a:cxn>
                <a:cxn ang="0">
                  <a:pos x="1343" y="921"/>
                </a:cxn>
                <a:cxn ang="0">
                  <a:pos x="1136" y="881"/>
                </a:cxn>
                <a:cxn ang="0">
                  <a:pos x="809" y="740"/>
                </a:cxn>
                <a:cxn ang="0">
                  <a:pos x="581" y="768"/>
                </a:cxn>
                <a:cxn ang="0">
                  <a:pos x="462" y="1167"/>
                </a:cxn>
                <a:cxn ang="0">
                  <a:pos x="0" y="1929"/>
                </a:cxn>
                <a:cxn ang="0">
                  <a:pos x="344" y="2286"/>
                </a:cxn>
                <a:cxn ang="0">
                  <a:pos x="519" y="2226"/>
                </a:cxn>
                <a:cxn ang="0">
                  <a:pos x="759" y="2280"/>
                </a:cxn>
                <a:cxn ang="0">
                  <a:pos x="993" y="2334"/>
                </a:cxn>
                <a:cxn ang="0">
                  <a:pos x="1155" y="2346"/>
                </a:cxn>
                <a:cxn ang="0">
                  <a:pos x="1335" y="2160"/>
                </a:cxn>
                <a:cxn ang="0">
                  <a:pos x="1557" y="2022"/>
                </a:cxn>
                <a:cxn ang="0">
                  <a:pos x="1601" y="1892"/>
                </a:cxn>
                <a:cxn ang="0">
                  <a:pos x="1767" y="1806"/>
                </a:cxn>
                <a:cxn ang="0">
                  <a:pos x="1899" y="1674"/>
                </a:cxn>
                <a:cxn ang="0">
                  <a:pos x="2175" y="1590"/>
                </a:cxn>
                <a:cxn ang="0">
                  <a:pos x="2391" y="1464"/>
                </a:cxn>
                <a:cxn ang="0">
                  <a:pos x="2577" y="1338"/>
                </a:cxn>
                <a:cxn ang="0">
                  <a:pos x="2625" y="1158"/>
                </a:cxn>
                <a:cxn ang="0">
                  <a:pos x="2739" y="1068"/>
                </a:cxn>
                <a:cxn ang="0">
                  <a:pos x="2715" y="870"/>
                </a:cxn>
                <a:cxn ang="0">
                  <a:pos x="2733" y="666"/>
                </a:cxn>
                <a:cxn ang="0">
                  <a:pos x="2829" y="570"/>
                </a:cxn>
                <a:cxn ang="0">
                  <a:pos x="2733" y="444"/>
                </a:cxn>
                <a:cxn ang="0">
                  <a:pos x="2684" y="329"/>
                </a:cxn>
                <a:cxn ang="0">
                  <a:pos x="2486" y="227"/>
                </a:cxn>
                <a:cxn ang="0">
                  <a:pos x="2310" y="137"/>
                </a:cxn>
                <a:cxn ang="0">
                  <a:pos x="2193" y="168"/>
                </a:cxn>
                <a:cxn ang="0">
                  <a:pos x="2079" y="66"/>
                </a:cxn>
              </a:cxnLst>
              <a:rect l="0" t="0" r="r" b="b"/>
              <a:pathLst>
                <a:path w="2829" h="2358">
                  <a:moveTo>
                    <a:pt x="2037" y="0"/>
                  </a:moveTo>
                  <a:lnTo>
                    <a:pt x="1902" y="50"/>
                  </a:lnTo>
                  <a:lnTo>
                    <a:pt x="1692" y="57"/>
                  </a:lnTo>
                  <a:lnTo>
                    <a:pt x="1650" y="168"/>
                  </a:lnTo>
                  <a:lnTo>
                    <a:pt x="1542" y="258"/>
                  </a:lnTo>
                  <a:lnTo>
                    <a:pt x="1626" y="387"/>
                  </a:lnTo>
                  <a:lnTo>
                    <a:pt x="1581" y="500"/>
                  </a:lnTo>
                  <a:lnTo>
                    <a:pt x="1610" y="591"/>
                  </a:lnTo>
                  <a:lnTo>
                    <a:pt x="1530" y="795"/>
                  </a:lnTo>
                  <a:lnTo>
                    <a:pt x="1589" y="921"/>
                  </a:lnTo>
                  <a:lnTo>
                    <a:pt x="1731" y="1017"/>
                  </a:lnTo>
                  <a:lnTo>
                    <a:pt x="1871" y="966"/>
                  </a:lnTo>
                  <a:lnTo>
                    <a:pt x="1871" y="1235"/>
                  </a:lnTo>
                  <a:lnTo>
                    <a:pt x="1709" y="1257"/>
                  </a:lnTo>
                  <a:lnTo>
                    <a:pt x="1536" y="1019"/>
                  </a:lnTo>
                  <a:lnTo>
                    <a:pt x="1343" y="921"/>
                  </a:lnTo>
                  <a:lnTo>
                    <a:pt x="1242" y="816"/>
                  </a:lnTo>
                  <a:lnTo>
                    <a:pt x="1136" y="881"/>
                  </a:lnTo>
                  <a:lnTo>
                    <a:pt x="966" y="851"/>
                  </a:lnTo>
                  <a:lnTo>
                    <a:pt x="809" y="740"/>
                  </a:lnTo>
                  <a:lnTo>
                    <a:pt x="713" y="746"/>
                  </a:lnTo>
                  <a:lnTo>
                    <a:pt x="581" y="768"/>
                  </a:lnTo>
                  <a:lnTo>
                    <a:pt x="485" y="918"/>
                  </a:lnTo>
                  <a:lnTo>
                    <a:pt x="462" y="1167"/>
                  </a:lnTo>
                  <a:lnTo>
                    <a:pt x="6" y="1152"/>
                  </a:lnTo>
                  <a:lnTo>
                    <a:pt x="0" y="1929"/>
                  </a:lnTo>
                  <a:lnTo>
                    <a:pt x="230" y="2178"/>
                  </a:lnTo>
                  <a:lnTo>
                    <a:pt x="344" y="2286"/>
                  </a:lnTo>
                  <a:lnTo>
                    <a:pt x="417" y="2232"/>
                  </a:lnTo>
                  <a:lnTo>
                    <a:pt x="519" y="2226"/>
                  </a:lnTo>
                  <a:lnTo>
                    <a:pt x="657" y="2232"/>
                  </a:lnTo>
                  <a:lnTo>
                    <a:pt x="759" y="2280"/>
                  </a:lnTo>
                  <a:lnTo>
                    <a:pt x="873" y="2310"/>
                  </a:lnTo>
                  <a:lnTo>
                    <a:pt x="993" y="2334"/>
                  </a:lnTo>
                  <a:lnTo>
                    <a:pt x="1083" y="2358"/>
                  </a:lnTo>
                  <a:lnTo>
                    <a:pt x="1155" y="2346"/>
                  </a:lnTo>
                  <a:lnTo>
                    <a:pt x="1263" y="2274"/>
                  </a:lnTo>
                  <a:lnTo>
                    <a:pt x="1335" y="2160"/>
                  </a:lnTo>
                  <a:lnTo>
                    <a:pt x="1467" y="2070"/>
                  </a:lnTo>
                  <a:lnTo>
                    <a:pt x="1557" y="2022"/>
                  </a:lnTo>
                  <a:lnTo>
                    <a:pt x="1611" y="1974"/>
                  </a:lnTo>
                  <a:lnTo>
                    <a:pt x="1601" y="1892"/>
                  </a:lnTo>
                  <a:lnTo>
                    <a:pt x="1677" y="1854"/>
                  </a:lnTo>
                  <a:lnTo>
                    <a:pt x="1767" y="1806"/>
                  </a:lnTo>
                  <a:lnTo>
                    <a:pt x="1875" y="1788"/>
                  </a:lnTo>
                  <a:lnTo>
                    <a:pt x="1899" y="1674"/>
                  </a:lnTo>
                  <a:lnTo>
                    <a:pt x="2049" y="1632"/>
                  </a:lnTo>
                  <a:lnTo>
                    <a:pt x="2175" y="1590"/>
                  </a:lnTo>
                  <a:lnTo>
                    <a:pt x="2307" y="1518"/>
                  </a:lnTo>
                  <a:lnTo>
                    <a:pt x="2391" y="1464"/>
                  </a:lnTo>
                  <a:lnTo>
                    <a:pt x="2475" y="1362"/>
                  </a:lnTo>
                  <a:lnTo>
                    <a:pt x="2577" y="1338"/>
                  </a:lnTo>
                  <a:lnTo>
                    <a:pt x="2643" y="1230"/>
                  </a:lnTo>
                  <a:lnTo>
                    <a:pt x="2625" y="1158"/>
                  </a:lnTo>
                  <a:lnTo>
                    <a:pt x="2631" y="1074"/>
                  </a:lnTo>
                  <a:lnTo>
                    <a:pt x="2739" y="1068"/>
                  </a:lnTo>
                  <a:lnTo>
                    <a:pt x="2715" y="984"/>
                  </a:lnTo>
                  <a:lnTo>
                    <a:pt x="2715" y="870"/>
                  </a:lnTo>
                  <a:lnTo>
                    <a:pt x="2733" y="762"/>
                  </a:lnTo>
                  <a:lnTo>
                    <a:pt x="2733" y="666"/>
                  </a:lnTo>
                  <a:lnTo>
                    <a:pt x="2775" y="606"/>
                  </a:lnTo>
                  <a:lnTo>
                    <a:pt x="2829" y="570"/>
                  </a:lnTo>
                  <a:lnTo>
                    <a:pt x="2769" y="504"/>
                  </a:lnTo>
                  <a:lnTo>
                    <a:pt x="2733" y="444"/>
                  </a:lnTo>
                  <a:lnTo>
                    <a:pt x="2739" y="341"/>
                  </a:lnTo>
                  <a:lnTo>
                    <a:pt x="2684" y="329"/>
                  </a:lnTo>
                  <a:lnTo>
                    <a:pt x="2588" y="293"/>
                  </a:lnTo>
                  <a:lnTo>
                    <a:pt x="2486" y="227"/>
                  </a:lnTo>
                  <a:lnTo>
                    <a:pt x="2387" y="204"/>
                  </a:lnTo>
                  <a:lnTo>
                    <a:pt x="2310" y="137"/>
                  </a:lnTo>
                  <a:lnTo>
                    <a:pt x="2240" y="126"/>
                  </a:lnTo>
                  <a:lnTo>
                    <a:pt x="2193" y="168"/>
                  </a:lnTo>
                  <a:lnTo>
                    <a:pt x="2139" y="132"/>
                  </a:lnTo>
                  <a:lnTo>
                    <a:pt x="2079" y="66"/>
                  </a:lnTo>
                  <a:lnTo>
                    <a:pt x="2037" y="0"/>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13" name="Freeform 124">
              <a:extLst>
                <a:ext uri="{FF2B5EF4-FFF2-40B4-BE49-F238E27FC236}">
                  <a16:creationId xmlns:a16="http://schemas.microsoft.com/office/drawing/2014/main" id="{FCD1A280-3535-4FB3-AD71-F5D599E0B0C2}"/>
                </a:ext>
              </a:extLst>
            </p:cNvPr>
            <p:cNvSpPr>
              <a:spLocks/>
            </p:cNvSpPr>
            <p:nvPr/>
          </p:nvSpPr>
          <p:spPr bwMode="auto">
            <a:xfrm>
              <a:off x="3986213" y="4502150"/>
              <a:ext cx="201613" cy="482600"/>
            </a:xfrm>
            <a:custGeom>
              <a:avLst/>
              <a:gdLst/>
              <a:ahLst/>
              <a:cxnLst>
                <a:cxn ang="0">
                  <a:pos x="270" y="24"/>
                </a:cxn>
                <a:cxn ang="0">
                  <a:pos x="161" y="0"/>
                </a:cxn>
                <a:cxn ang="0">
                  <a:pos x="158" y="103"/>
                </a:cxn>
                <a:cxn ang="0">
                  <a:pos x="194" y="166"/>
                </a:cxn>
                <a:cxn ang="0">
                  <a:pos x="252" y="231"/>
                </a:cxn>
                <a:cxn ang="0">
                  <a:pos x="200" y="262"/>
                </a:cxn>
                <a:cxn ang="0">
                  <a:pos x="156" y="327"/>
                </a:cxn>
                <a:cxn ang="0">
                  <a:pos x="156" y="421"/>
                </a:cxn>
                <a:cxn ang="0">
                  <a:pos x="137" y="529"/>
                </a:cxn>
                <a:cxn ang="0">
                  <a:pos x="138" y="639"/>
                </a:cxn>
                <a:cxn ang="0">
                  <a:pos x="161" y="726"/>
                </a:cxn>
                <a:cxn ang="0">
                  <a:pos x="54" y="735"/>
                </a:cxn>
                <a:cxn ang="0">
                  <a:pos x="47" y="814"/>
                </a:cxn>
                <a:cxn ang="0">
                  <a:pos x="66" y="886"/>
                </a:cxn>
                <a:cxn ang="0">
                  <a:pos x="0" y="999"/>
                </a:cxn>
                <a:cxn ang="0">
                  <a:pos x="108" y="1069"/>
                </a:cxn>
                <a:cxn ang="0">
                  <a:pos x="138" y="1165"/>
                </a:cxn>
                <a:cxn ang="0">
                  <a:pos x="198" y="1201"/>
                </a:cxn>
                <a:cxn ang="0">
                  <a:pos x="318" y="1195"/>
                </a:cxn>
                <a:cxn ang="0">
                  <a:pos x="384" y="1195"/>
                </a:cxn>
                <a:cxn ang="0">
                  <a:pos x="438" y="1291"/>
                </a:cxn>
                <a:cxn ang="0">
                  <a:pos x="408" y="1369"/>
                </a:cxn>
                <a:cxn ang="0">
                  <a:pos x="377" y="1442"/>
                </a:cxn>
                <a:cxn ang="0">
                  <a:pos x="354" y="1543"/>
                </a:cxn>
                <a:cxn ang="0">
                  <a:pos x="384" y="1645"/>
                </a:cxn>
                <a:cxn ang="0">
                  <a:pos x="432" y="1723"/>
                </a:cxn>
                <a:cxn ang="0">
                  <a:pos x="510" y="1783"/>
                </a:cxn>
                <a:cxn ang="0">
                  <a:pos x="516" y="1675"/>
                </a:cxn>
                <a:cxn ang="0">
                  <a:pos x="564" y="1627"/>
                </a:cxn>
                <a:cxn ang="0">
                  <a:pos x="618" y="1597"/>
                </a:cxn>
                <a:cxn ang="0">
                  <a:pos x="678" y="1573"/>
                </a:cxn>
                <a:cxn ang="0">
                  <a:pos x="702" y="1471"/>
                </a:cxn>
                <a:cxn ang="0">
                  <a:pos x="672" y="1375"/>
                </a:cxn>
                <a:cxn ang="0">
                  <a:pos x="732" y="1309"/>
                </a:cxn>
                <a:cxn ang="0">
                  <a:pos x="708" y="1249"/>
                </a:cxn>
                <a:cxn ang="0">
                  <a:pos x="660" y="1171"/>
                </a:cxn>
                <a:cxn ang="0">
                  <a:pos x="600" y="1063"/>
                </a:cxn>
                <a:cxn ang="0">
                  <a:pos x="576" y="1117"/>
                </a:cxn>
                <a:cxn ang="0">
                  <a:pos x="606" y="1153"/>
                </a:cxn>
                <a:cxn ang="0">
                  <a:pos x="558" y="1165"/>
                </a:cxn>
                <a:cxn ang="0">
                  <a:pos x="486" y="1111"/>
                </a:cxn>
                <a:cxn ang="0">
                  <a:pos x="462" y="1153"/>
                </a:cxn>
                <a:cxn ang="0">
                  <a:pos x="408" y="1111"/>
                </a:cxn>
                <a:cxn ang="0">
                  <a:pos x="426" y="1033"/>
                </a:cxn>
                <a:cxn ang="0">
                  <a:pos x="402" y="979"/>
                </a:cxn>
                <a:cxn ang="0">
                  <a:pos x="360" y="937"/>
                </a:cxn>
                <a:cxn ang="0">
                  <a:pos x="354" y="847"/>
                </a:cxn>
                <a:cxn ang="0">
                  <a:pos x="336" y="733"/>
                </a:cxn>
                <a:cxn ang="0">
                  <a:pos x="288" y="643"/>
                </a:cxn>
                <a:cxn ang="0">
                  <a:pos x="324" y="565"/>
                </a:cxn>
                <a:cxn ang="0">
                  <a:pos x="384" y="493"/>
                </a:cxn>
                <a:cxn ang="0">
                  <a:pos x="360" y="409"/>
                </a:cxn>
                <a:cxn ang="0">
                  <a:pos x="330" y="331"/>
                </a:cxn>
                <a:cxn ang="0">
                  <a:pos x="366" y="217"/>
                </a:cxn>
                <a:cxn ang="0">
                  <a:pos x="318" y="157"/>
                </a:cxn>
                <a:cxn ang="0">
                  <a:pos x="288" y="97"/>
                </a:cxn>
                <a:cxn ang="0">
                  <a:pos x="270" y="24"/>
                </a:cxn>
              </a:cxnLst>
              <a:rect l="0" t="0" r="r" b="b"/>
              <a:pathLst>
                <a:path w="732" h="1783">
                  <a:moveTo>
                    <a:pt x="270" y="24"/>
                  </a:moveTo>
                  <a:lnTo>
                    <a:pt x="161" y="0"/>
                  </a:lnTo>
                  <a:lnTo>
                    <a:pt x="158" y="103"/>
                  </a:lnTo>
                  <a:lnTo>
                    <a:pt x="194" y="166"/>
                  </a:lnTo>
                  <a:lnTo>
                    <a:pt x="252" y="231"/>
                  </a:lnTo>
                  <a:lnTo>
                    <a:pt x="200" y="262"/>
                  </a:lnTo>
                  <a:lnTo>
                    <a:pt x="156" y="327"/>
                  </a:lnTo>
                  <a:lnTo>
                    <a:pt x="156" y="421"/>
                  </a:lnTo>
                  <a:lnTo>
                    <a:pt x="137" y="529"/>
                  </a:lnTo>
                  <a:lnTo>
                    <a:pt x="138" y="639"/>
                  </a:lnTo>
                  <a:lnTo>
                    <a:pt x="161" y="726"/>
                  </a:lnTo>
                  <a:lnTo>
                    <a:pt x="54" y="735"/>
                  </a:lnTo>
                  <a:lnTo>
                    <a:pt x="47" y="814"/>
                  </a:lnTo>
                  <a:lnTo>
                    <a:pt x="66" y="886"/>
                  </a:lnTo>
                  <a:lnTo>
                    <a:pt x="0" y="999"/>
                  </a:lnTo>
                  <a:lnTo>
                    <a:pt x="108" y="1069"/>
                  </a:lnTo>
                  <a:lnTo>
                    <a:pt x="138" y="1165"/>
                  </a:lnTo>
                  <a:lnTo>
                    <a:pt x="198" y="1201"/>
                  </a:lnTo>
                  <a:lnTo>
                    <a:pt x="318" y="1195"/>
                  </a:lnTo>
                  <a:lnTo>
                    <a:pt x="384" y="1195"/>
                  </a:lnTo>
                  <a:lnTo>
                    <a:pt x="438" y="1291"/>
                  </a:lnTo>
                  <a:lnTo>
                    <a:pt x="408" y="1369"/>
                  </a:lnTo>
                  <a:lnTo>
                    <a:pt x="377" y="1442"/>
                  </a:lnTo>
                  <a:lnTo>
                    <a:pt x="354" y="1543"/>
                  </a:lnTo>
                  <a:lnTo>
                    <a:pt x="384" y="1645"/>
                  </a:lnTo>
                  <a:lnTo>
                    <a:pt x="432" y="1723"/>
                  </a:lnTo>
                  <a:lnTo>
                    <a:pt x="510" y="1783"/>
                  </a:lnTo>
                  <a:lnTo>
                    <a:pt x="516" y="1675"/>
                  </a:lnTo>
                  <a:lnTo>
                    <a:pt x="564" y="1627"/>
                  </a:lnTo>
                  <a:lnTo>
                    <a:pt x="618" y="1597"/>
                  </a:lnTo>
                  <a:lnTo>
                    <a:pt x="678" y="1573"/>
                  </a:lnTo>
                  <a:lnTo>
                    <a:pt x="702" y="1471"/>
                  </a:lnTo>
                  <a:lnTo>
                    <a:pt x="672" y="1375"/>
                  </a:lnTo>
                  <a:lnTo>
                    <a:pt x="732" y="1309"/>
                  </a:lnTo>
                  <a:lnTo>
                    <a:pt x="708" y="1249"/>
                  </a:lnTo>
                  <a:lnTo>
                    <a:pt x="660" y="1171"/>
                  </a:lnTo>
                  <a:lnTo>
                    <a:pt x="600" y="1063"/>
                  </a:lnTo>
                  <a:lnTo>
                    <a:pt x="576" y="1117"/>
                  </a:lnTo>
                  <a:lnTo>
                    <a:pt x="606" y="1153"/>
                  </a:lnTo>
                  <a:lnTo>
                    <a:pt x="558" y="1165"/>
                  </a:lnTo>
                  <a:lnTo>
                    <a:pt x="486" y="1111"/>
                  </a:lnTo>
                  <a:lnTo>
                    <a:pt x="462" y="1153"/>
                  </a:lnTo>
                  <a:lnTo>
                    <a:pt x="408" y="1111"/>
                  </a:lnTo>
                  <a:lnTo>
                    <a:pt x="426" y="1033"/>
                  </a:lnTo>
                  <a:lnTo>
                    <a:pt x="402" y="979"/>
                  </a:lnTo>
                  <a:lnTo>
                    <a:pt x="360" y="937"/>
                  </a:lnTo>
                  <a:lnTo>
                    <a:pt x="354" y="847"/>
                  </a:lnTo>
                  <a:lnTo>
                    <a:pt x="336" y="733"/>
                  </a:lnTo>
                  <a:lnTo>
                    <a:pt x="288" y="643"/>
                  </a:lnTo>
                  <a:lnTo>
                    <a:pt x="324" y="565"/>
                  </a:lnTo>
                  <a:lnTo>
                    <a:pt x="384" y="493"/>
                  </a:lnTo>
                  <a:lnTo>
                    <a:pt x="360" y="409"/>
                  </a:lnTo>
                  <a:lnTo>
                    <a:pt x="330" y="331"/>
                  </a:lnTo>
                  <a:lnTo>
                    <a:pt x="366" y="217"/>
                  </a:lnTo>
                  <a:lnTo>
                    <a:pt x="318" y="157"/>
                  </a:lnTo>
                  <a:lnTo>
                    <a:pt x="288" y="97"/>
                  </a:lnTo>
                  <a:lnTo>
                    <a:pt x="270" y="24"/>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14" name="Freeform 125">
              <a:extLst>
                <a:ext uri="{FF2B5EF4-FFF2-40B4-BE49-F238E27FC236}">
                  <a16:creationId xmlns:a16="http://schemas.microsoft.com/office/drawing/2014/main" id="{E7154F1A-B0D9-434C-80FE-5941C145F495}"/>
                </a:ext>
              </a:extLst>
            </p:cNvPr>
            <p:cNvSpPr>
              <a:spLocks/>
            </p:cNvSpPr>
            <p:nvPr/>
          </p:nvSpPr>
          <p:spPr bwMode="auto">
            <a:xfrm>
              <a:off x="3800475" y="4494213"/>
              <a:ext cx="701675" cy="1139825"/>
            </a:xfrm>
            <a:custGeom>
              <a:avLst/>
              <a:gdLst/>
              <a:ahLst/>
              <a:cxnLst>
                <a:cxn ang="0">
                  <a:pos x="2487" y="553"/>
                </a:cxn>
                <a:cxn ang="0">
                  <a:pos x="2505" y="983"/>
                </a:cxn>
                <a:cxn ang="0">
                  <a:pos x="2533" y="1339"/>
                </a:cxn>
                <a:cxn ang="0">
                  <a:pos x="2258" y="1742"/>
                </a:cxn>
                <a:cxn ang="0">
                  <a:pos x="1810" y="1925"/>
                </a:cxn>
                <a:cxn ang="0">
                  <a:pos x="1490" y="2226"/>
                </a:cxn>
                <a:cxn ang="0">
                  <a:pos x="1161" y="2464"/>
                </a:cxn>
                <a:cxn ang="0">
                  <a:pos x="1115" y="2766"/>
                </a:cxn>
                <a:cxn ang="0">
                  <a:pos x="1198" y="3141"/>
                </a:cxn>
                <a:cxn ang="0">
                  <a:pos x="1106" y="3598"/>
                </a:cxn>
                <a:cxn ang="0">
                  <a:pos x="613" y="3826"/>
                </a:cxn>
                <a:cxn ang="0">
                  <a:pos x="503" y="4201"/>
                </a:cxn>
                <a:cxn ang="0">
                  <a:pos x="306" y="4164"/>
                </a:cxn>
                <a:cxn ang="0">
                  <a:pos x="320" y="3762"/>
                </a:cxn>
                <a:cxn ang="0">
                  <a:pos x="256" y="3415"/>
                </a:cxn>
                <a:cxn ang="0">
                  <a:pos x="475" y="2894"/>
                </a:cxn>
                <a:cxn ang="0">
                  <a:pos x="576" y="2610"/>
                </a:cxn>
                <a:cxn ang="0">
                  <a:pos x="603" y="2272"/>
                </a:cxn>
                <a:cxn ang="0">
                  <a:pos x="686" y="1861"/>
                </a:cxn>
                <a:cxn ang="0">
                  <a:pos x="448" y="1669"/>
                </a:cxn>
                <a:cxn ang="0">
                  <a:pos x="128" y="1531"/>
                </a:cxn>
                <a:cxn ang="0">
                  <a:pos x="140" y="1322"/>
                </a:cxn>
                <a:cxn ang="0">
                  <a:pos x="494" y="1151"/>
                </a:cxn>
                <a:cxn ang="0">
                  <a:pos x="786" y="1098"/>
                </a:cxn>
                <a:cxn ang="0">
                  <a:pos x="998" y="1224"/>
                </a:cxn>
                <a:cxn ang="0">
                  <a:pos x="1052" y="1481"/>
                </a:cxn>
                <a:cxn ang="0">
                  <a:pos x="1109" y="1751"/>
                </a:cxn>
                <a:cxn ang="0">
                  <a:pos x="1239" y="1658"/>
                </a:cxn>
                <a:cxn ang="0">
                  <a:pos x="1380" y="1502"/>
                </a:cxn>
                <a:cxn ang="0">
                  <a:pos x="1389" y="1284"/>
                </a:cxn>
                <a:cxn ang="0">
                  <a:pos x="1284" y="1184"/>
                </a:cxn>
                <a:cxn ang="0">
                  <a:pos x="1139" y="1182"/>
                </a:cxn>
                <a:cxn ang="0">
                  <a:pos x="1077" y="1004"/>
                </a:cxn>
                <a:cxn ang="0">
                  <a:pos x="1016" y="764"/>
                </a:cxn>
                <a:cxn ang="0">
                  <a:pos x="1061" y="522"/>
                </a:cxn>
                <a:cxn ang="0">
                  <a:pos x="1044" y="245"/>
                </a:cxn>
                <a:cxn ang="0">
                  <a:pos x="947" y="56"/>
                </a:cxn>
                <a:cxn ang="0">
                  <a:pos x="1133" y="114"/>
                </a:cxn>
                <a:cxn ang="0">
                  <a:pos x="1212" y="554"/>
                </a:cxn>
                <a:cxn ang="0">
                  <a:pos x="1464" y="491"/>
                </a:cxn>
                <a:cxn ang="0">
                  <a:pos x="1790" y="576"/>
                </a:cxn>
                <a:cxn ang="0">
                  <a:pos x="1962" y="443"/>
                </a:cxn>
                <a:cxn ang="0">
                  <a:pos x="2291" y="408"/>
                </a:cxn>
              </a:cxnLst>
              <a:rect l="0" t="0" r="r" b="b"/>
              <a:pathLst>
                <a:path w="2551" h="4201">
                  <a:moveTo>
                    <a:pt x="2531" y="278"/>
                  </a:moveTo>
                  <a:lnTo>
                    <a:pt x="2514" y="416"/>
                  </a:lnTo>
                  <a:lnTo>
                    <a:pt x="2487" y="553"/>
                  </a:lnTo>
                  <a:lnTo>
                    <a:pt x="2505" y="699"/>
                  </a:lnTo>
                  <a:lnTo>
                    <a:pt x="2551" y="837"/>
                  </a:lnTo>
                  <a:lnTo>
                    <a:pt x="2505" y="983"/>
                  </a:lnTo>
                  <a:lnTo>
                    <a:pt x="2523" y="1120"/>
                  </a:lnTo>
                  <a:lnTo>
                    <a:pt x="2551" y="1230"/>
                  </a:lnTo>
                  <a:lnTo>
                    <a:pt x="2533" y="1339"/>
                  </a:lnTo>
                  <a:lnTo>
                    <a:pt x="2450" y="1486"/>
                  </a:lnTo>
                  <a:lnTo>
                    <a:pt x="2368" y="1614"/>
                  </a:lnTo>
                  <a:lnTo>
                    <a:pt x="2258" y="1742"/>
                  </a:lnTo>
                  <a:lnTo>
                    <a:pt x="2121" y="1842"/>
                  </a:lnTo>
                  <a:lnTo>
                    <a:pt x="1947" y="1861"/>
                  </a:lnTo>
                  <a:lnTo>
                    <a:pt x="1810" y="1925"/>
                  </a:lnTo>
                  <a:lnTo>
                    <a:pt x="1646" y="2025"/>
                  </a:lnTo>
                  <a:lnTo>
                    <a:pt x="1573" y="2117"/>
                  </a:lnTo>
                  <a:lnTo>
                    <a:pt x="1490" y="2226"/>
                  </a:lnTo>
                  <a:lnTo>
                    <a:pt x="1390" y="2245"/>
                  </a:lnTo>
                  <a:lnTo>
                    <a:pt x="1298" y="2327"/>
                  </a:lnTo>
                  <a:lnTo>
                    <a:pt x="1161" y="2464"/>
                  </a:lnTo>
                  <a:lnTo>
                    <a:pt x="1006" y="2583"/>
                  </a:lnTo>
                  <a:lnTo>
                    <a:pt x="1042" y="2674"/>
                  </a:lnTo>
                  <a:lnTo>
                    <a:pt x="1115" y="2766"/>
                  </a:lnTo>
                  <a:lnTo>
                    <a:pt x="1079" y="2875"/>
                  </a:lnTo>
                  <a:lnTo>
                    <a:pt x="1134" y="3003"/>
                  </a:lnTo>
                  <a:lnTo>
                    <a:pt x="1198" y="3141"/>
                  </a:lnTo>
                  <a:lnTo>
                    <a:pt x="1161" y="3232"/>
                  </a:lnTo>
                  <a:lnTo>
                    <a:pt x="1143" y="3387"/>
                  </a:lnTo>
                  <a:lnTo>
                    <a:pt x="1106" y="3598"/>
                  </a:lnTo>
                  <a:lnTo>
                    <a:pt x="960" y="3671"/>
                  </a:lnTo>
                  <a:lnTo>
                    <a:pt x="795" y="3762"/>
                  </a:lnTo>
                  <a:lnTo>
                    <a:pt x="613" y="3826"/>
                  </a:lnTo>
                  <a:lnTo>
                    <a:pt x="475" y="3918"/>
                  </a:lnTo>
                  <a:lnTo>
                    <a:pt x="512" y="4073"/>
                  </a:lnTo>
                  <a:lnTo>
                    <a:pt x="503" y="4201"/>
                  </a:lnTo>
                  <a:lnTo>
                    <a:pt x="408" y="4182"/>
                  </a:lnTo>
                  <a:lnTo>
                    <a:pt x="358" y="4196"/>
                  </a:lnTo>
                  <a:lnTo>
                    <a:pt x="306" y="4164"/>
                  </a:lnTo>
                  <a:lnTo>
                    <a:pt x="326" y="4026"/>
                  </a:lnTo>
                  <a:lnTo>
                    <a:pt x="320" y="3927"/>
                  </a:lnTo>
                  <a:lnTo>
                    <a:pt x="320" y="3762"/>
                  </a:lnTo>
                  <a:lnTo>
                    <a:pt x="357" y="3625"/>
                  </a:lnTo>
                  <a:lnTo>
                    <a:pt x="329" y="3515"/>
                  </a:lnTo>
                  <a:lnTo>
                    <a:pt x="256" y="3415"/>
                  </a:lnTo>
                  <a:lnTo>
                    <a:pt x="229" y="3259"/>
                  </a:lnTo>
                  <a:lnTo>
                    <a:pt x="256" y="3104"/>
                  </a:lnTo>
                  <a:lnTo>
                    <a:pt x="475" y="2894"/>
                  </a:lnTo>
                  <a:lnTo>
                    <a:pt x="494" y="2784"/>
                  </a:lnTo>
                  <a:lnTo>
                    <a:pt x="485" y="2702"/>
                  </a:lnTo>
                  <a:lnTo>
                    <a:pt x="576" y="2610"/>
                  </a:lnTo>
                  <a:lnTo>
                    <a:pt x="658" y="2537"/>
                  </a:lnTo>
                  <a:lnTo>
                    <a:pt x="603" y="2427"/>
                  </a:lnTo>
                  <a:lnTo>
                    <a:pt x="603" y="2272"/>
                  </a:lnTo>
                  <a:lnTo>
                    <a:pt x="667" y="2162"/>
                  </a:lnTo>
                  <a:lnTo>
                    <a:pt x="667" y="2034"/>
                  </a:lnTo>
                  <a:lnTo>
                    <a:pt x="686" y="1861"/>
                  </a:lnTo>
                  <a:lnTo>
                    <a:pt x="658" y="1733"/>
                  </a:lnTo>
                  <a:lnTo>
                    <a:pt x="539" y="1705"/>
                  </a:lnTo>
                  <a:lnTo>
                    <a:pt x="448" y="1669"/>
                  </a:lnTo>
                  <a:lnTo>
                    <a:pt x="309" y="1563"/>
                  </a:lnTo>
                  <a:lnTo>
                    <a:pt x="238" y="1541"/>
                  </a:lnTo>
                  <a:lnTo>
                    <a:pt x="128" y="1531"/>
                  </a:lnTo>
                  <a:lnTo>
                    <a:pt x="55" y="1477"/>
                  </a:lnTo>
                  <a:lnTo>
                    <a:pt x="0" y="1364"/>
                  </a:lnTo>
                  <a:lnTo>
                    <a:pt x="140" y="1322"/>
                  </a:lnTo>
                  <a:lnTo>
                    <a:pt x="278" y="1278"/>
                  </a:lnTo>
                  <a:lnTo>
                    <a:pt x="414" y="1202"/>
                  </a:lnTo>
                  <a:lnTo>
                    <a:pt x="494" y="1151"/>
                  </a:lnTo>
                  <a:lnTo>
                    <a:pt x="578" y="1049"/>
                  </a:lnTo>
                  <a:lnTo>
                    <a:pt x="678" y="1026"/>
                  </a:lnTo>
                  <a:lnTo>
                    <a:pt x="786" y="1098"/>
                  </a:lnTo>
                  <a:lnTo>
                    <a:pt x="813" y="1190"/>
                  </a:lnTo>
                  <a:lnTo>
                    <a:pt x="875" y="1229"/>
                  </a:lnTo>
                  <a:lnTo>
                    <a:pt x="998" y="1224"/>
                  </a:lnTo>
                  <a:lnTo>
                    <a:pt x="1061" y="1223"/>
                  </a:lnTo>
                  <a:lnTo>
                    <a:pt x="1116" y="1320"/>
                  </a:lnTo>
                  <a:lnTo>
                    <a:pt x="1052" y="1481"/>
                  </a:lnTo>
                  <a:lnTo>
                    <a:pt x="1031" y="1572"/>
                  </a:lnTo>
                  <a:lnTo>
                    <a:pt x="1062" y="1673"/>
                  </a:lnTo>
                  <a:lnTo>
                    <a:pt x="1109" y="1751"/>
                  </a:lnTo>
                  <a:lnTo>
                    <a:pt x="1187" y="1812"/>
                  </a:lnTo>
                  <a:lnTo>
                    <a:pt x="1193" y="1703"/>
                  </a:lnTo>
                  <a:lnTo>
                    <a:pt x="1239" y="1658"/>
                  </a:lnTo>
                  <a:lnTo>
                    <a:pt x="1301" y="1623"/>
                  </a:lnTo>
                  <a:lnTo>
                    <a:pt x="1356" y="1604"/>
                  </a:lnTo>
                  <a:lnTo>
                    <a:pt x="1380" y="1502"/>
                  </a:lnTo>
                  <a:lnTo>
                    <a:pt x="1349" y="1404"/>
                  </a:lnTo>
                  <a:lnTo>
                    <a:pt x="1410" y="1337"/>
                  </a:lnTo>
                  <a:lnTo>
                    <a:pt x="1389" y="1284"/>
                  </a:lnTo>
                  <a:lnTo>
                    <a:pt x="1278" y="1095"/>
                  </a:lnTo>
                  <a:lnTo>
                    <a:pt x="1254" y="1146"/>
                  </a:lnTo>
                  <a:lnTo>
                    <a:pt x="1284" y="1184"/>
                  </a:lnTo>
                  <a:lnTo>
                    <a:pt x="1236" y="1193"/>
                  </a:lnTo>
                  <a:lnTo>
                    <a:pt x="1164" y="1140"/>
                  </a:lnTo>
                  <a:lnTo>
                    <a:pt x="1139" y="1182"/>
                  </a:lnTo>
                  <a:lnTo>
                    <a:pt x="1086" y="1140"/>
                  </a:lnTo>
                  <a:lnTo>
                    <a:pt x="1104" y="1062"/>
                  </a:lnTo>
                  <a:lnTo>
                    <a:pt x="1077" y="1004"/>
                  </a:lnTo>
                  <a:lnTo>
                    <a:pt x="1038" y="966"/>
                  </a:lnTo>
                  <a:lnTo>
                    <a:pt x="1034" y="891"/>
                  </a:lnTo>
                  <a:lnTo>
                    <a:pt x="1016" y="764"/>
                  </a:lnTo>
                  <a:lnTo>
                    <a:pt x="965" y="671"/>
                  </a:lnTo>
                  <a:lnTo>
                    <a:pt x="1001" y="593"/>
                  </a:lnTo>
                  <a:lnTo>
                    <a:pt x="1061" y="522"/>
                  </a:lnTo>
                  <a:lnTo>
                    <a:pt x="1038" y="441"/>
                  </a:lnTo>
                  <a:lnTo>
                    <a:pt x="1008" y="359"/>
                  </a:lnTo>
                  <a:lnTo>
                    <a:pt x="1044" y="245"/>
                  </a:lnTo>
                  <a:lnTo>
                    <a:pt x="999" y="192"/>
                  </a:lnTo>
                  <a:lnTo>
                    <a:pt x="966" y="129"/>
                  </a:lnTo>
                  <a:lnTo>
                    <a:pt x="947" y="56"/>
                  </a:lnTo>
                  <a:lnTo>
                    <a:pt x="1007" y="0"/>
                  </a:lnTo>
                  <a:lnTo>
                    <a:pt x="1089" y="65"/>
                  </a:lnTo>
                  <a:lnTo>
                    <a:pt x="1133" y="114"/>
                  </a:lnTo>
                  <a:lnTo>
                    <a:pt x="1151" y="401"/>
                  </a:lnTo>
                  <a:lnTo>
                    <a:pt x="1217" y="491"/>
                  </a:lnTo>
                  <a:lnTo>
                    <a:pt x="1212" y="554"/>
                  </a:lnTo>
                  <a:lnTo>
                    <a:pt x="1307" y="527"/>
                  </a:lnTo>
                  <a:lnTo>
                    <a:pt x="1379" y="504"/>
                  </a:lnTo>
                  <a:lnTo>
                    <a:pt x="1464" y="491"/>
                  </a:lnTo>
                  <a:lnTo>
                    <a:pt x="1524" y="570"/>
                  </a:lnTo>
                  <a:lnTo>
                    <a:pt x="1673" y="564"/>
                  </a:lnTo>
                  <a:lnTo>
                    <a:pt x="1790" y="576"/>
                  </a:lnTo>
                  <a:lnTo>
                    <a:pt x="1868" y="540"/>
                  </a:lnTo>
                  <a:lnTo>
                    <a:pt x="1889" y="479"/>
                  </a:lnTo>
                  <a:lnTo>
                    <a:pt x="1962" y="443"/>
                  </a:lnTo>
                  <a:lnTo>
                    <a:pt x="2040" y="491"/>
                  </a:lnTo>
                  <a:lnTo>
                    <a:pt x="2153" y="431"/>
                  </a:lnTo>
                  <a:lnTo>
                    <a:pt x="2291" y="408"/>
                  </a:lnTo>
                  <a:lnTo>
                    <a:pt x="2448" y="339"/>
                  </a:lnTo>
                  <a:lnTo>
                    <a:pt x="2531" y="2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5" name="Freeform 126">
              <a:extLst>
                <a:ext uri="{FF2B5EF4-FFF2-40B4-BE49-F238E27FC236}">
                  <a16:creationId xmlns:a16="http://schemas.microsoft.com/office/drawing/2014/main" id="{36BF4E46-CC35-4EFF-B727-2FE2F3FE93C3}"/>
                </a:ext>
              </a:extLst>
            </p:cNvPr>
            <p:cNvSpPr>
              <a:spLocks/>
            </p:cNvSpPr>
            <p:nvPr/>
          </p:nvSpPr>
          <p:spPr bwMode="auto">
            <a:xfrm>
              <a:off x="3481388" y="4864100"/>
              <a:ext cx="506413" cy="469900"/>
            </a:xfrm>
            <a:custGeom>
              <a:avLst/>
              <a:gdLst/>
              <a:ahLst/>
              <a:cxnLst>
                <a:cxn ang="0">
                  <a:pos x="1158" y="0"/>
                </a:cxn>
                <a:cxn ang="0">
                  <a:pos x="1134" y="111"/>
                </a:cxn>
                <a:cxn ang="0">
                  <a:pos x="1029" y="128"/>
                </a:cxn>
                <a:cxn ang="0">
                  <a:pos x="861" y="216"/>
                </a:cxn>
                <a:cxn ang="0">
                  <a:pos x="870" y="296"/>
                </a:cxn>
                <a:cxn ang="0">
                  <a:pos x="819" y="344"/>
                </a:cxn>
                <a:cxn ang="0">
                  <a:pos x="728" y="392"/>
                </a:cxn>
                <a:cxn ang="0">
                  <a:pos x="593" y="483"/>
                </a:cxn>
                <a:cxn ang="0">
                  <a:pos x="522" y="596"/>
                </a:cxn>
                <a:cxn ang="0">
                  <a:pos x="416" y="669"/>
                </a:cxn>
                <a:cxn ang="0">
                  <a:pos x="341" y="680"/>
                </a:cxn>
                <a:cxn ang="0">
                  <a:pos x="257" y="659"/>
                </a:cxn>
                <a:cxn ang="0">
                  <a:pos x="137" y="633"/>
                </a:cxn>
                <a:cxn ang="0">
                  <a:pos x="20" y="605"/>
                </a:cxn>
                <a:cxn ang="0">
                  <a:pos x="0" y="693"/>
                </a:cxn>
                <a:cxn ang="0">
                  <a:pos x="66" y="789"/>
                </a:cxn>
                <a:cxn ang="0">
                  <a:pos x="156" y="873"/>
                </a:cxn>
                <a:cxn ang="0">
                  <a:pos x="192" y="957"/>
                </a:cxn>
                <a:cxn ang="0">
                  <a:pos x="252" y="1077"/>
                </a:cxn>
                <a:cxn ang="0">
                  <a:pos x="348" y="1131"/>
                </a:cxn>
                <a:cxn ang="0">
                  <a:pos x="462" y="1191"/>
                </a:cxn>
                <a:cxn ang="0">
                  <a:pos x="486" y="1275"/>
                </a:cxn>
                <a:cxn ang="0">
                  <a:pos x="540" y="1299"/>
                </a:cxn>
                <a:cxn ang="0">
                  <a:pos x="582" y="1371"/>
                </a:cxn>
                <a:cxn ang="0">
                  <a:pos x="582" y="1461"/>
                </a:cxn>
                <a:cxn ang="0">
                  <a:pos x="630" y="1545"/>
                </a:cxn>
                <a:cxn ang="0">
                  <a:pos x="744" y="1539"/>
                </a:cxn>
                <a:cxn ang="0">
                  <a:pos x="846" y="1581"/>
                </a:cxn>
                <a:cxn ang="0">
                  <a:pos x="912" y="1671"/>
                </a:cxn>
                <a:cxn ang="0">
                  <a:pos x="1050" y="1671"/>
                </a:cxn>
                <a:cxn ang="0">
                  <a:pos x="1164" y="1731"/>
                </a:cxn>
                <a:cxn ang="0">
                  <a:pos x="1272" y="1725"/>
                </a:cxn>
                <a:cxn ang="0">
                  <a:pos x="1418" y="1736"/>
                </a:cxn>
                <a:cxn ang="0">
                  <a:pos x="1634" y="1529"/>
                </a:cxn>
                <a:cxn ang="0">
                  <a:pos x="1652" y="1418"/>
                </a:cxn>
                <a:cxn ang="0">
                  <a:pos x="1644" y="1334"/>
                </a:cxn>
                <a:cxn ang="0">
                  <a:pos x="1736" y="1241"/>
                </a:cxn>
                <a:cxn ang="0">
                  <a:pos x="1817" y="1173"/>
                </a:cxn>
                <a:cxn ang="0">
                  <a:pos x="1761" y="1059"/>
                </a:cxn>
                <a:cxn ang="0">
                  <a:pos x="1761" y="908"/>
                </a:cxn>
                <a:cxn ang="0">
                  <a:pos x="1826" y="795"/>
                </a:cxn>
                <a:cxn ang="0">
                  <a:pos x="1826" y="669"/>
                </a:cxn>
                <a:cxn ang="0">
                  <a:pos x="1844" y="491"/>
                </a:cxn>
                <a:cxn ang="0">
                  <a:pos x="1817" y="369"/>
                </a:cxn>
                <a:cxn ang="0">
                  <a:pos x="1703" y="342"/>
                </a:cxn>
                <a:cxn ang="0">
                  <a:pos x="1608" y="305"/>
                </a:cxn>
                <a:cxn ang="0">
                  <a:pos x="1463" y="197"/>
                </a:cxn>
                <a:cxn ang="0">
                  <a:pos x="1400" y="176"/>
                </a:cxn>
                <a:cxn ang="0">
                  <a:pos x="1287" y="165"/>
                </a:cxn>
                <a:cxn ang="0">
                  <a:pos x="1214" y="114"/>
                </a:cxn>
                <a:cxn ang="0">
                  <a:pos x="1158" y="0"/>
                </a:cxn>
              </a:cxnLst>
              <a:rect l="0" t="0" r="r" b="b"/>
              <a:pathLst>
                <a:path w="1844" h="1736">
                  <a:moveTo>
                    <a:pt x="1158" y="0"/>
                  </a:moveTo>
                  <a:lnTo>
                    <a:pt x="1134" y="111"/>
                  </a:lnTo>
                  <a:lnTo>
                    <a:pt x="1029" y="128"/>
                  </a:lnTo>
                  <a:lnTo>
                    <a:pt x="861" y="216"/>
                  </a:lnTo>
                  <a:lnTo>
                    <a:pt x="870" y="296"/>
                  </a:lnTo>
                  <a:lnTo>
                    <a:pt x="819" y="344"/>
                  </a:lnTo>
                  <a:lnTo>
                    <a:pt x="728" y="392"/>
                  </a:lnTo>
                  <a:lnTo>
                    <a:pt x="593" y="483"/>
                  </a:lnTo>
                  <a:lnTo>
                    <a:pt x="522" y="596"/>
                  </a:lnTo>
                  <a:lnTo>
                    <a:pt x="416" y="669"/>
                  </a:lnTo>
                  <a:lnTo>
                    <a:pt x="341" y="680"/>
                  </a:lnTo>
                  <a:lnTo>
                    <a:pt x="257" y="659"/>
                  </a:lnTo>
                  <a:lnTo>
                    <a:pt x="137" y="633"/>
                  </a:lnTo>
                  <a:lnTo>
                    <a:pt x="20" y="605"/>
                  </a:lnTo>
                  <a:lnTo>
                    <a:pt x="0" y="693"/>
                  </a:lnTo>
                  <a:lnTo>
                    <a:pt x="66" y="789"/>
                  </a:lnTo>
                  <a:lnTo>
                    <a:pt x="156" y="873"/>
                  </a:lnTo>
                  <a:lnTo>
                    <a:pt x="192" y="957"/>
                  </a:lnTo>
                  <a:lnTo>
                    <a:pt x="252" y="1077"/>
                  </a:lnTo>
                  <a:lnTo>
                    <a:pt x="348" y="1131"/>
                  </a:lnTo>
                  <a:lnTo>
                    <a:pt x="462" y="1191"/>
                  </a:lnTo>
                  <a:lnTo>
                    <a:pt x="486" y="1275"/>
                  </a:lnTo>
                  <a:lnTo>
                    <a:pt x="540" y="1299"/>
                  </a:lnTo>
                  <a:lnTo>
                    <a:pt x="582" y="1371"/>
                  </a:lnTo>
                  <a:lnTo>
                    <a:pt x="582" y="1461"/>
                  </a:lnTo>
                  <a:lnTo>
                    <a:pt x="630" y="1545"/>
                  </a:lnTo>
                  <a:lnTo>
                    <a:pt x="744" y="1539"/>
                  </a:lnTo>
                  <a:lnTo>
                    <a:pt x="846" y="1581"/>
                  </a:lnTo>
                  <a:lnTo>
                    <a:pt x="912" y="1671"/>
                  </a:lnTo>
                  <a:lnTo>
                    <a:pt x="1050" y="1671"/>
                  </a:lnTo>
                  <a:lnTo>
                    <a:pt x="1164" y="1731"/>
                  </a:lnTo>
                  <a:lnTo>
                    <a:pt x="1272" y="1725"/>
                  </a:lnTo>
                  <a:lnTo>
                    <a:pt x="1418" y="1736"/>
                  </a:lnTo>
                  <a:lnTo>
                    <a:pt x="1634" y="1529"/>
                  </a:lnTo>
                  <a:lnTo>
                    <a:pt x="1652" y="1418"/>
                  </a:lnTo>
                  <a:lnTo>
                    <a:pt x="1644" y="1334"/>
                  </a:lnTo>
                  <a:lnTo>
                    <a:pt x="1736" y="1241"/>
                  </a:lnTo>
                  <a:lnTo>
                    <a:pt x="1817" y="1173"/>
                  </a:lnTo>
                  <a:lnTo>
                    <a:pt x="1761" y="1059"/>
                  </a:lnTo>
                  <a:lnTo>
                    <a:pt x="1761" y="908"/>
                  </a:lnTo>
                  <a:lnTo>
                    <a:pt x="1826" y="795"/>
                  </a:lnTo>
                  <a:lnTo>
                    <a:pt x="1826" y="669"/>
                  </a:lnTo>
                  <a:lnTo>
                    <a:pt x="1844" y="491"/>
                  </a:lnTo>
                  <a:lnTo>
                    <a:pt x="1817" y="369"/>
                  </a:lnTo>
                  <a:lnTo>
                    <a:pt x="1703" y="342"/>
                  </a:lnTo>
                  <a:lnTo>
                    <a:pt x="1608" y="305"/>
                  </a:lnTo>
                  <a:lnTo>
                    <a:pt x="1463" y="197"/>
                  </a:lnTo>
                  <a:lnTo>
                    <a:pt x="1400" y="176"/>
                  </a:lnTo>
                  <a:lnTo>
                    <a:pt x="1287" y="165"/>
                  </a:lnTo>
                  <a:lnTo>
                    <a:pt x="1214" y="114"/>
                  </a:lnTo>
                  <a:lnTo>
                    <a:pt x="1158" y="0"/>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16" name="Freeform 127">
              <a:extLst>
                <a:ext uri="{FF2B5EF4-FFF2-40B4-BE49-F238E27FC236}">
                  <a16:creationId xmlns:a16="http://schemas.microsoft.com/office/drawing/2014/main" id="{FB1B556D-97A5-4135-A062-87EDCCCFED60}"/>
                </a:ext>
              </a:extLst>
            </p:cNvPr>
            <p:cNvSpPr>
              <a:spLocks/>
            </p:cNvSpPr>
            <p:nvPr/>
          </p:nvSpPr>
          <p:spPr bwMode="auto">
            <a:xfrm>
              <a:off x="3143250" y="5013325"/>
              <a:ext cx="588963" cy="611188"/>
            </a:xfrm>
            <a:custGeom>
              <a:avLst/>
              <a:gdLst/>
              <a:ahLst/>
              <a:cxnLst>
                <a:cxn ang="0">
                  <a:pos x="264" y="156"/>
                </a:cxn>
                <a:cxn ang="0">
                  <a:pos x="840" y="59"/>
                </a:cxn>
                <a:cxn ang="0">
                  <a:pos x="912" y="6"/>
                </a:cxn>
                <a:cxn ang="0">
                  <a:pos x="1010" y="0"/>
                </a:cxn>
                <a:cxn ang="0">
                  <a:pos x="1155" y="6"/>
                </a:cxn>
                <a:cxn ang="0">
                  <a:pos x="1256" y="54"/>
                </a:cxn>
                <a:cxn ang="0">
                  <a:pos x="1236" y="144"/>
                </a:cxn>
                <a:cxn ang="0">
                  <a:pos x="1301" y="239"/>
                </a:cxn>
                <a:cxn ang="0">
                  <a:pos x="1394" y="326"/>
                </a:cxn>
                <a:cxn ang="0">
                  <a:pos x="1434" y="419"/>
                </a:cxn>
                <a:cxn ang="0">
                  <a:pos x="1488" y="527"/>
                </a:cxn>
                <a:cxn ang="0">
                  <a:pos x="1589" y="584"/>
                </a:cxn>
                <a:cxn ang="0">
                  <a:pos x="1697" y="641"/>
                </a:cxn>
                <a:cxn ang="0">
                  <a:pos x="1722" y="725"/>
                </a:cxn>
                <a:cxn ang="0">
                  <a:pos x="1778" y="750"/>
                </a:cxn>
                <a:cxn ang="0">
                  <a:pos x="1818" y="825"/>
                </a:cxn>
                <a:cxn ang="0">
                  <a:pos x="1818" y="914"/>
                </a:cxn>
                <a:cxn ang="0">
                  <a:pos x="1865" y="995"/>
                </a:cxn>
                <a:cxn ang="0">
                  <a:pos x="1982" y="992"/>
                </a:cxn>
                <a:cxn ang="0">
                  <a:pos x="2082" y="1032"/>
                </a:cxn>
                <a:cxn ang="0">
                  <a:pos x="2148" y="1121"/>
                </a:cxn>
                <a:cxn ang="0">
                  <a:pos x="2088" y="1218"/>
                </a:cxn>
                <a:cxn ang="0">
                  <a:pos x="1938" y="1224"/>
                </a:cxn>
                <a:cxn ang="0">
                  <a:pos x="1860" y="1296"/>
                </a:cxn>
                <a:cxn ang="0">
                  <a:pos x="1794" y="1386"/>
                </a:cxn>
                <a:cxn ang="0">
                  <a:pos x="1704" y="1434"/>
                </a:cxn>
                <a:cxn ang="0">
                  <a:pos x="1626" y="1470"/>
                </a:cxn>
                <a:cxn ang="0">
                  <a:pos x="1596" y="1548"/>
                </a:cxn>
                <a:cxn ang="0">
                  <a:pos x="1584" y="1632"/>
                </a:cxn>
                <a:cxn ang="0">
                  <a:pos x="1476" y="1698"/>
                </a:cxn>
                <a:cxn ang="0">
                  <a:pos x="1350" y="1710"/>
                </a:cxn>
                <a:cxn ang="0">
                  <a:pos x="1326" y="1836"/>
                </a:cxn>
                <a:cxn ang="0">
                  <a:pos x="1290" y="1932"/>
                </a:cxn>
                <a:cxn ang="0">
                  <a:pos x="1182" y="1992"/>
                </a:cxn>
                <a:cxn ang="0">
                  <a:pos x="1050" y="1992"/>
                </a:cxn>
                <a:cxn ang="0">
                  <a:pos x="906" y="1956"/>
                </a:cxn>
                <a:cxn ang="0">
                  <a:pos x="774" y="1872"/>
                </a:cxn>
                <a:cxn ang="0">
                  <a:pos x="684" y="1890"/>
                </a:cxn>
                <a:cxn ang="0">
                  <a:pos x="642" y="2010"/>
                </a:cxn>
                <a:cxn ang="0">
                  <a:pos x="576" y="2088"/>
                </a:cxn>
                <a:cxn ang="0">
                  <a:pos x="426" y="2214"/>
                </a:cxn>
                <a:cxn ang="0">
                  <a:pos x="288" y="2250"/>
                </a:cxn>
                <a:cxn ang="0">
                  <a:pos x="216" y="2226"/>
                </a:cxn>
                <a:cxn ang="0">
                  <a:pos x="138" y="2190"/>
                </a:cxn>
                <a:cxn ang="0">
                  <a:pos x="186" y="2106"/>
                </a:cxn>
                <a:cxn ang="0">
                  <a:pos x="192" y="1992"/>
                </a:cxn>
                <a:cxn ang="0">
                  <a:pos x="180" y="1878"/>
                </a:cxn>
                <a:cxn ang="0">
                  <a:pos x="78" y="1800"/>
                </a:cxn>
                <a:cxn ang="0">
                  <a:pos x="24" y="1680"/>
                </a:cxn>
                <a:cxn ang="0">
                  <a:pos x="0" y="1074"/>
                </a:cxn>
                <a:cxn ang="0">
                  <a:pos x="246" y="1080"/>
                </a:cxn>
                <a:cxn ang="0">
                  <a:pos x="264" y="156"/>
                </a:cxn>
              </a:cxnLst>
              <a:rect l="0" t="0" r="r" b="b"/>
              <a:pathLst>
                <a:path w="2148" h="2250">
                  <a:moveTo>
                    <a:pt x="264" y="156"/>
                  </a:moveTo>
                  <a:lnTo>
                    <a:pt x="840" y="59"/>
                  </a:lnTo>
                  <a:lnTo>
                    <a:pt x="912" y="6"/>
                  </a:lnTo>
                  <a:lnTo>
                    <a:pt x="1010" y="0"/>
                  </a:lnTo>
                  <a:lnTo>
                    <a:pt x="1155" y="6"/>
                  </a:lnTo>
                  <a:lnTo>
                    <a:pt x="1256" y="54"/>
                  </a:lnTo>
                  <a:lnTo>
                    <a:pt x="1236" y="144"/>
                  </a:lnTo>
                  <a:lnTo>
                    <a:pt x="1301" y="239"/>
                  </a:lnTo>
                  <a:lnTo>
                    <a:pt x="1394" y="326"/>
                  </a:lnTo>
                  <a:lnTo>
                    <a:pt x="1434" y="419"/>
                  </a:lnTo>
                  <a:lnTo>
                    <a:pt x="1488" y="527"/>
                  </a:lnTo>
                  <a:lnTo>
                    <a:pt x="1589" y="584"/>
                  </a:lnTo>
                  <a:lnTo>
                    <a:pt x="1697" y="641"/>
                  </a:lnTo>
                  <a:lnTo>
                    <a:pt x="1722" y="725"/>
                  </a:lnTo>
                  <a:lnTo>
                    <a:pt x="1778" y="750"/>
                  </a:lnTo>
                  <a:lnTo>
                    <a:pt x="1818" y="825"/>
                  </a:lnTo>
                  <a:lnTo>
                    <a:pt x="1818" y="914"/>
                  </a:lnTo>
                  <a:lnTo>
                    <a:pt x="1865" y="995"/>
                  </a:lnTo>
                  <a:lnTo>
                    <a:pt x="1982" y="992"/>
                  </a:lnTo>
                  <a:lnTo>
                    <a:pt x="2082" y="1032"/>
                  </a:lnTo>
                  <a:lnTo>
                    <a:pt x="2148" y="1121"/>
                  </a:lnTo>
                  <a:lnTo>
                    <a:pt x="2088" y="1218"/>
                  </a:lnTo>
                  <a:lnTo>
                    <a:pt x="1938" y="1224"/>
                  </a:lnTo>
                  <a:lnTo>
                    <a:pt x="1860" y="1296"/>
                  </a:lnTo>
                  <a:lnTo>
                    <a:pt x="1794" y="1386"/>
                  </a:lnTo>
                  <a:lnTo>
                    <a:pt x="1704" y="1434"/>
                  </a:lnTo>
                  <a:lnTo>
                    <a:pt x="1626" y="1470"/>
                  </a:lnTo>
                  <a:lnTo>
                    <a:pt x="1596" y="1548"/>
                  </a:lnTo>
                  <a:lnTo>
                    <a:pt x="1584" y="1632"/>
                  </a:lnTo>
                  <a:lnTo>
                    <a:pt x="1476" y="1698"/>
                  </a:lnTo>
                  <a:lnTo>
                    <a:pt x="1350" y="1710"/>
                  </a:lnTo>
                  <a:lnTo>
                    <a:pt x="1326" y="1836"/>
                  </a:lnTo>
                  <a:lnTo>
                    <a:pt x="1290" y="1932"/>
                  </a:lnTo>
                  <a:lnTo>
                    <a:pt x="1182" y="1992"/>
                  </a:lnTo>
                  <a:lnTo>
                    <a:pt x="1050" y="1992"/>
                  </a:lnTo>
                  <a:lnTo>
                    <a:pt x="906" y="1956"/>
                  </a:lnTo>
                  <a:lnTo>
                    <a:pt x="774" y="1872"/>
                  </a:lnTo>
                  <a:lnTo>
                    <a:pt x="684" y="1890"/>
                  </a:lnTo>
                  <a:lnTo>
                    <a:pt x="642" y="2010"/>
                  </a:lnTo>
                  <a:lnTo>
                    <a:pt x="576" y="2088"/>
                  </a:lnTo>
                  <a:lnTo>
                    <a:pt x="426" y="2214"/>
                  </a:lnTo>
                  <a:lnTo>
                    <a:pt x="288" y="2250"/>
                  </a:lnTo>
                  <a:lnTo>
                    <a:pt x="216" y="2226"/>
                  </a:lnTo>
                  <a:lnTo>
                    <a:pt x="138" y="2190"/>
                  </a:lnTo>
                  <a:lnTo>
                    <a:pt x="186" y="2106"/>
                  </a:lnTo>
                  <a:lnTo>
                    <a:pt x="192" y="1992"/>
                  </a:lnTo>
                  <a:lnTo>
                    <a:pt x="180" y="1878"/>
                  </a:lnTo>
                  <a:lnTo>
                    <a:pt x="78" y="1800"/>
                  </a:lnTo>
                  <a:lnTo>
                    <a:pt x="24" y="1680"/>
                  </a:lnTo>
                  <a:lnTo>
                    <a:pt x="0" y="1074"/>
                  </a:lnTo>
                  <a:lnTo>
                    <a:pt x="246" y="1080"/>
                  </a:lnTo>
                  <a:lnTo>
                    <a:pt x="264" y="1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7" name="Freeform 128">
              <a:extLst>
                <a:ext uri="{FF2B5EF4-FFF2-40B4-BE49-F238E27FC236}">
                  <a16:creationId xmlns:a16="http://schemas.microsoft.com/office/drawing/2014/main" id="{560E2DBA-3DB8-4EC8-BCF6-8C15A760DC98}"/>
                </a:ext>
              </a:extLst>
            </p:cNvPr>
            <p:cNvSpPr>
              <a:spLocks/>
            </p:cNvSpPr>
            <p:nvPr/>
          </p:nvSpPr>
          <p:spPr bwMode="auto">
            <a:xfrm>
              <a:off x="2611438" y="4986338"/>
              <a:ext cx="604838" cy="749300"/>
            </a:xfrm>
            <a:custGeom>
              <a:avLst/>
              <a:gdLst/>
              <a:ahLst/>
              <a:cxnLst>
                <a:cxn ang="0">
                  <a:pos x="9" y="45"/>
                </a:cxn>
                <a:cxn ang="0">
                  <a:pos x="180" y="66"/>
                </a:cxn>
                <a:cxn ang="0">
                  <a:pos x="299" y="0"/>
                </a:cxn>
                <a:cxn ang="0">
                  <a:pos x="420" y="14"/>
                </a:cxn>
                <a:cxn ang="0">
                  <a:pos x="564" y="113"/>
                </a:cxn>
                <a:cxn ang="0">
                  <a:pos x="675" y="89"/>
                </a:cxn>
                <a:cxn ang="0">
                  <a:pos x="1554" y="74"/>
                </a:cxn>
                <a:cxn ang="0">
                  <a:pos x="1670" y="179"/>
                </a:cxn>
                <a:cxn ang="0">
                  <a:pos x="1929" y="197"/>
                </a:cxn>
                <a:cxn ang="0">
                  <a:pos x="2201" y="255"/>
                </a:cxn>
                <a:cxn ang="0">
                  <a:pos x="2184" y="1178"/>
                </a:cxn>
                <a:cxn ang="0">
                  <a:pos x="1937" y="1175"/>
                </a:cxn>
                <a:cxn ang="0">
                  <a:pos x="1961" y="1781"/>
                </a:cxn>
                <a:cxn ang="0">
                  <a:pos x="1962" y="2685"/>
                </a:cxn>
                <a:cxn ang="0">
                  <a:pos x="1923" y="2684"/>
                </a:cxn>
                <a:cxn ang="0">
                  <a:pos x="1473" y="2685"/>
                </a:cxn>
                <a:cxn ang="0">
                  <a:pos x="1352" y="2535"/>
                </a:cxn>
                <a:cxn ang="0">
                  <a:pos x="1176" y="2769"/>
                </a:cxn>
                <a:cxn ang="0">
                  <a:pos x="1074" y="2691"/>
                </a:cxn>
                <a:cxn ang="0">
                  <a:pos x="972" y="2553"/>
                </a:cxn>
                <a:cxn ang="0">
                  <a:pos x="852" y="2355"/>
                </a:cxn>
                <a:cxn ang="0">
                  <a:pos x="852" y="2235"/>
                </a:cxn>
                <a:cxn ang="0">
                  <a:pos x="810" y="2151"/>
                </a:cxn>
                <a:cxn ang="0">
                  <a:pos x="774" y="2031"/>
                </a:cxn>
                <a:cxn ang="0">
                  <a:pos x="780" y="1875"/>
                </a:cxn>
                <a:cxn ang="0">
                  <a:pos x="696" y="1743"/>
                </a:cxn>
                <a:cxn ang="0">
                  <a:pos x="696" y="1587"/>
                </a:cxn>
                <a:cxn ang="0">
                  <a:pos x="660" y="1437"/>
                </a:cxn>
                <a:cxn ang="0">
                  <a:pos x="702" y="1329"/>
                </a:cxn>
                <a:cxn ang="0">
                  <a:pos x="648" y="1251"/>
                </a:cxn>
                <a:cxn ang="0">
                  <a:pos x="564" y="1143"/>
                </a:cxn>
                <a:cxn ang="0">
                  <a:pos x="414" y="939"/>
                </a:cxn>
                <a:cxn ang="0">
                  <a:pos x="402" y="807"/>
                </a:cxn>
                <a:cxn ang="0">
                  <a:pos x="264" y="603"/>
                </a:cxn>
                <a:cxn ang="0">
                  <a:pos x="198" y="441"/>
                </a:cxn>
                <a:cxn ang="0">
                  <a:pos x="96" y="375"/>
                </a:cxn>
                <a:cxn ang="0">
                  <a:pos x="12" y="261"/>
                </a:cxn>
                <a:cxn ang="0">
                  <a:pos x="0" y="171"/>
                </a:cxn>
                <a:cxn ang="0">
                  <a:pos x="9" y="45"/>
                </a:cxn>
              </a:cxnLst>
              <a:rect l="0" t="0" r="r" b="b"/>
              <a:pathLst>
                <a:path w="2201" h="2769">
                  <a:moveTo>
                    <a:pt x="9" y="45"/>
                  </a:moveTo>
                  <a:lnTo>
                    <a:pt x="180" y="66"/>
                  </a:lnTo>
                  <a:lnTo>
                    <a:pt x="299" y="0"/>
                  </a:lnTo>
                  <a:lnTo>
                    <a:pt x="420" y="14"/>
                  </a:lnTo>
                  <a:lnTo>
                    <a:pt x="564" y="113"/>
                  </a:lnTo>
                  <a:lnTo>
                    <a:pt x="675" y="89"/>
                  </a:lnTo>
                  <a:lnTo>
                    <a:pt x="1554" y="74"/>
                  </a:lnTo>
                  <a:lnTo>
                    <a:pt x="1670" y="179"/>
                  </a:lnTo>
                  <a:lnTo>
                    <a:pt x="1929" y="197"/>
                  </a:lnTo>
                  <a:lnTo>
                    <a:pt x="2201" y="255"/>
                  </a:lnTo>
                  <a:lnTo>
                    <a:pt x="2184" y="1178"/>
                  </a:lnTo>
                  <a:lnTo>
                    <a:pt x="1937" y="1175"/>
                  </a:lnTo>
                  <a:lnTo>
                    <a:pt x="1961" y="1781"/>
                  </a:lnTo>
                  <a:lnTo>
                    <a:pt x="1962" y="2685"/>
                  </a:lnTo>
                  <a:lnTo>
                    <a:pt x="1923" y="2684"/>
                  </a:lnTo>
                  <a:lnTo>
                    <a:pt x="1473" y="2685"/>
                  </a:lnTo>
                  <a:lnTo>
                    <a:pt x="1352" y="2535"/>
                  </a:lnTo>
                  <a:lnTo>
                    <a:pt x="1176" y="2769"/>
                  </a:lnTo>
                  <a:lnTo>
                    <a:pt x="1074" y="2691"/>
                  </a:lnTo>
                  <a:lnTo>
                    <a:pt x="972" y="2553"/>
                  </a:lnTo>
                  <a:lnTo>
                    <a:pt x="852" y="2355"/>
                  </a:lnTo>
                  <a:lnTo>
                    <a:pt x="852" y="2235"/>
                  </a:lnTo>
                  <a:lnTo>
                    <a:pt x="810" y="2151"/>
                  </a:lnTo>
                  <a:lnTo>
                    <a:pt x="774" y="2031"/>
                  </a:lnTo>
                  <a:lnTo>
                    <a:pt x="780" y="1875"/>
                  </a:lnTo>
                  <a:lnTo>
                    <a:pt x="696" y="1743"/>
                  </a:lnTo>
                  <a:lnTo>
                    <a:pt x="696" y="1587"/>
                  </a:lnTo>
                  <a:lnTo>
                    <a:pt x="660" y="1437"/>
                  </a:lnTo>
                  <a:lnTo>
                    <a:pt x="702" y="1329"/>
                  </a:lnTo>
                  <a:lnTo>
                    <a:pt x="648" y="1251"/>
                  </a:lnTo>
                  <a:lnTo>
                    <a:pt x="564" y="1143"/>
                  </a:lnTo>
                  <a:lnTo>
                    <a:pt x="414" y="939"/>
                  </a:lnTo>
                  <a:lnTo>
                    <a:pt x="402" y="807"/>
                  </a:lnTo>
                  <a:lnTo>
                    <a:pt x="264" y="603"/>
                  </a:lnTo>
                  <a:lnTo>
                    <a:pt x="198" y="441"/>
                  </a:lnTo>
                  <a:lnTo>
                    <a:pt x="96" y="375"/>
                  </a:lnTo>
                  <a:lnTo>
                    <a:pt x="12" y="261"/>
                  </a:lnTo>
                  <a:lnTo>
                    <a:pt x="0" y="171"/>
                  </a:lnTo>
                  <a:lnTo>
                    <a:pt x="9" y="4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8" name="Freeform 129">
              <a:extLst>
                <a:ext uri="{FF2B5EF4-FFF2-40B4-BE49-F238E27FC236}">
                  <a16:creationId xmlns:a16="http://schemas.microsoft.com/office/drawing/2014/main" id="{651F8FFB-5A93-4D47-A973-58E1E2AC0A7F}"/>
                </a:ext>
              </a:extLst>
            </p:cNvPr>
            <p:cNvSpPr>
              <a:spLocks/>
            </p:cNvSpPr>
            <p:nvPr/>
          </p:nvSpPr>
          <p:spPr bwMode="auto">
            <a:xfrm>
              <a:off x="2935288" y="5316538"/>
              <a:ext cx="1003300" cy="809625"/>
            </a:xfrm>
            <a:custGeom>
              <a:avLst/>
              <a:gdLst/>
              <a:ahLst/>
              <a:cxnLst>
                <a:cxn ang="0">
                  <a:pos x="174" y="1312"/>
                </a:cxn>
                <a:cxn ang="0">
                  <a:pos x="784" y="1464"/>
                </a:cxn>
                <a:cxn ang="0">
                  <a:pos x="838" y="680"/>
                </a:cxn>
                <a:cxn ang="0">
                  <a:pos x="952" y="866"/>
                </a:cxn>
                <a:cxn ang="0">
                  <a:pos x="898" y="1068"/>
                </a:cxn>
                <a:cxn ang="0">
                  <a:pos x="1048" y="1127"/>
                </a:cxn>
                <a:cxn ang="0">
                  <a:pos x="1341" y="960"/>
                </a:cxn>
                <a:cxn ang="0">
                  <a:pos x="1443" y="768"/>
                </a:cxn>
                <a:cxn ang="0">
                  <a:pos x="1669" y="836"/>
                </a:cxn>
                <a:cxn ang="0">
                  <a:pos x="1942" y="870"/>
                </a:cxn>
                <a:cxn ang="0">
                  <a:pos x="2088" y="710"/>
                </a:cxn>
                <a:cxn ang="0">
                  <a:pos x="2236" y="576"/>
                </a:cxn>
                <a:cxn ang="0">
                  <a:pos x="2358" y="423"/>
                </a:cxn>
                <a:cxn ang="0">
                  <a:pos x="2473" y="308"/>
                </a:cxn>
                <a:cxn ang="0">
                  <a:pos x="2620" y="173"/>
                </a:cxn>
                <a:cxn ang="0">
                  <a:pos x="2847" y="95"/>
                </a:cxn>
                <a:cxn ang="0">
                  <a:pos x="3043" y="0"/>
                </a:cxn>
                <a:cxn ang="0">
                  <a:pos x="3258" y="54"/>
                </a:cxn>
                <a:cxn ang="0">
                  <a:pos x="3384" y="222"/>
                </a:cxn>
                <a:cxn ang="0">
                  <a:pos x="3484" y="480"/>
                </a:cxn>
                <a:cxn ang="0">
                  <a:pos x="3474" y="726"/>
                </a:cxn>
                <a:cxn ang="0">
                  <a:pos x="3480" y="996"/>
                </a:cxn>
                <a:cxn ang="0">
                  <a:pos x="3511" y="1161"/>
                </a:cxn>
                <a:cxn ang="0">
                  <a:pos x="3658" y="1164"/>
                </a:cxn>
                <a:cxn ang="0">
                  <a:pos x="3586" y="1374"/>
                </a:cxn>
                <a:cxn ang="0">
                  <a:pos x="3394" y="1620"/>
                </a:cxn>
                <a:cxn ang="0">
                  <a:pos x="3022" y="2112"/>
                </a:cxn>
                <a:cxn ang="0">
                  <a:pos x="2758" y="2328"/>
                </a:cxn>
                <a:cxn ang="0">
                  <a:pos x="2500" y="2586"/>
                </a:cxn>
                <a:cxn ang="0">
                  <a:pos x="2260" y="2718"/>
                </a:cxn>
                <a:cxn ang="0">
                  <a:pos x="2086" y="2724"/>
                </a:cxn>
                <a:cxn ang="0">
                  <a:pos x="1846" y="2796"/>
                </a:cxn>
                <a:cxn ang="0">
                  <a:pos x="1660" y="2832"/>
                </a:cxn>
                <a:cxn ang="0">
                  <a:pos x="1450" y="2832"/>
                </a:cxn>
                <a:cxn ang="0">
                  <a:pos x="1282" y="2814"/>
                </a:cxn>
                <a:cxn ang="0">
                  <a:pos x="1066" y="2892"/>
                </a:cxn>
                <a:cxn ang="0">
                  <a:pos x="766" y="2988"/>
                </a:cxn>
                <a:cxn ang="0">
                  <a:pos x="622" y="2886"/>
                </a:cxn>
                <a:cxn ang="0">
                  <a:pos x="472" y="2844"/>
                </a:cxn>
                <a:cxn ang="0">
                  <a:pos x="430" y="2724"/>
                </a:cxn>
                <a:cxn ang="0">
                  <a:pos x="334" y="2580"/>
                </a:cxn>
                <a:cxn ang="0">
                  <a:pos x="424" y="2484"/>
                </a:cxn>
                <a:cxn ang="0">
                  <a:pos x="400" y="2280"/>
                </a:cxn>
                <a:cxn ang="0">
                  <a:pos x="238" y="2028"/>
                </a:cxn>
                <a:cxn ang="0">
                  <a:pos x="148" y="1824"/>
                </a:cxn>
                <a:cxn ang="0">
                  <a:pos x="0" y="1548"/>
                </a:cxn>
              </a:cxnLst>
              <a:rect l="0" t="0" r="r" b="b"/>
              <a:pathLst>
                <a:path w="3658" h="2988">
                  <a:moveTo>
                    <a:pt x="0" y="1548"/>
                  </a:moveTo>
                  <a:lnTo>
                    <a:pt x="174" y="1312"/>
                  </a:lnTo>
                  <a:lnTo>
                    <a:pt x="294" y="1464"/>
                  </a:lnTo>
                  <a:lnTo>
                    <a:pt x="784" y="1464"/>
                  </a:lnTo>
                  <a:lnTo>
                    <a:pt x="784" y="560"/>
                  </a:lnTo>
                  <a:lnTo>
                    <a:pt x="838" y="680"/>
                  </a:lnTo>
                  <a:lnTo>
                    <a:pt x="939" y="756"/>
                  </a:lnTo>
                  <a:lnTo>
                    <a:pt x="952" y="866"/>
                  </a:lnTo>
                  <a:lnTo>
                    <a:pt x="946" y="987"/>
                  </a:lnTo>
                  <a:lnTo>
                    <a:pt x="898" y="1068"/>
                  </a:lnTo>
                  <a:lnTo>
                    <a:pt x="973" y="1103"/>
                  </a:lnTo>
                  <a:lnTo>
                    <a:pt x="1048" y="1127"/>
                  </a:lnTo>
                  <a:lnTo>
                    <a:pt x="1188" y="1092"/>
                  </a:lnTo>
                  <a:lnTo>
                    <a:pt x="1341" y="960"/>
                  </a:lnTo>
                  <a:lnTo>
                    <a:pt x="1402" y="887"/>
                  </a:lnTo>
                  <a:lnTo>
                    <a:pt x="1443" y="768"/>
                  </a:lnTo>
                  <a:lnTo>
                    <a:pt x="1534" y="750"/>
                  </a:lnTo>
                  <a:lnTo>
                    <a:pt x="1669" y="836"/>
                  </a:lnTo>
                  <a:lnTo>
                    <a:pt x="1809" y="870"/>
                  </a:lnTo>
                  <a:lnTo>
                    <a:pt x="1942" y="870"/>
                  </a:lnTo>
                  <a:lnTo>
                    <a:pt x="2050" y="809"/>
                  </a:lnTo>
                  <a:lnTo>
                    <a:pt x="2088" y="710"/>
                  </a:lnTo>
                  <a:lnTo>
                    <a:pt x="2110" y="590"/>
                  </a:lnTo>
                  <a:lnTo>
                    <a:pt x="2236" y="576"/>
                  </a:lnTo>
                  <a:lnTo>
                    <a:pt x="2344" y="510"/>
                  </a:lnTo>
                  <a:lnTo>
                    <a:pt x="2358" y="423"/>
                  </a:lnTo>
                  <a:lnTo>
                    <a:pt x="2388" y="348"/>
                  </a:lnTo>
                  <a:lnTo>
                    <a:pt x="2473" y="308"/>
                  </a:lnTo>
                  <a:lnTo>
                    <a:pt x="2556" y="263"/>
                  </a:lnTo>
                  <a:lnTo>
                    <a:pt x="2620" y="173"/>
                  </a:lnTo>
                  <a:lnTo>
                    <a:pt x="2698" y="102"/>
                  </a:lnTo>
                  <a:lnTo>
                    <a:pt x="2847" y="95"/>
                  </a:lnTo>
                  <a:lnTo>
                    <a:pt x="2908" y="0"/>
                  </a:lnTo>
                  <a:lnTo>
                    <a:pt x="3043" y="0"/>
                  </a:lnTo>
                  <a:lnTo>
                    <a:pt x="3162" y="60"/>
                  </a:lnTo>
                  <a:lnTo>
                    <a:pt x="3258" y="54"/>
                  </a:lnTo>
                  <a:lnTo>
                    <a:pt x="3409" y="65"/>
                  </a:lnTo>
                  <a:lnTo>
                    <a:pt x="3384" y="222"/>
                  </a:lnTo>
                  <a:lnTo>
                    <a:pt x="3409" y="377"/>
                  </a:lnTo>
                  <a:lnTo>
                    <a:pt x="3484" y="480"/>
                  </a:lnTo>
                  <a:lnTo>
                    <a:pt x="3511" y="590"/>
                  </a:lnTo>
                  <a:lnTo>
                    <a:pt x="3474" y="726"/>
                  </a:lnTo>
                  <a:lnTo>
                    <a:pt x="3473" y="886"/>
                  </a:lnTo>
                  <a:lnTo>
                    <a:pt x="3480" y="996"/>
                  </a:lnTo>
                  <a:lnTo>
                    <a:pt x="3460" y="1128"/>
                  </a:lnTo>
                  <a:lnTo>
                    <a:pt x="3511" y="1161"/>
                  </a:lnTo>
                  <a:lnTo>
                    <a:pt x="3555" y="1146"/>
                  </a:lnTo>
                  <a:lnTo>
                    <a:pt x="3658" y="1164"/>
                  </a:lnTo>
                  <a:lnTo>
                    <a:pt x="3622" y="1266"/>
                  </a:lnTo>
                  <a:lnTo>
                    <a:pt x="3586" y="1374"/>
                  </a:lnTo>
                  <a:lnTo>
                    <a:pt x="3532" y="1536"/>
                  </a:lnTo>
                  <a:lnTo>
                    <a:pt x="3394" y="1620"/>
                  </a:lnTo>
                  <a:lnTo>
                    <a:pt x="3190" y="1860"/>
                  </a:lnTo>
                  <a:lnTo>
                    <a:pt x="3022" y="2112"/>
                  </a:lnTo>
                  <a:lnTo>
                    <a:pt x="2866" y="2262"/>
                  </a:lnTo>
                  <a:lnTo>
                    <a:pt x="2758" y="2328"/>
                  </a:lnTo>
                  <a:lnTo>
                    <a:pt x="2662" y="2430"/>
                  </a:lnTo>
                  <a:lnTo>
                    <a:pt x="2500" y="2586"/>
                  </a:lnTo>
                  <a:lnTo>
                    <a:pt x="2398" y="2640"/>
                  </a:lnTo>
                  <a:lnTo>
                    <a:pt x="2260" y="2718"/>
                  </a:lnTo>
                  <a:lnTo>
                    <a:pt x="2176" y="2730"/>
                  </a:lnTo>
                  <a:lnTo>
                    <a:pt x="2086" y="2724"/>
                  </a:lnTo>
                  <a:lnTo>
                    <a:pt x="1960" y="2802"/>
                  </a:lnTo>
                  <a:lnTo>
                    <a:pt x="1846" y="2796"/>
                  </a:lnTo>
                  <a:lnTo>
                    <a:pt x="1786" y="2862"/>
                  </a:lnTo>
                  <a:lnTo>
                    <a:pt x="1660" y="2832"/>
                  </a:lnTo>
                  <a:lnTo>
                    <a:pt x="1540" y="2778"/>
                  </a:lnTo>
                  <a:lnTo>
                    <a:pt x="1450" y="2832"/>
                  </a:lnTo>
                  <a:lnTo>
                    <a:pt x="1366" y="2808"/>
                  </a:lnTo>
                  <a:lnTo>
                    <a:pt x="1282" y="2814"/>
                  </a:lnTo>
                  <a:lnTo>
                    <a:pt x="1162" y="2892"/>
                  </a:lnTo>
                  <a:lnTo>
                    <a:pt x="1066" y="2892"/>
                  </a:lnTo>
                  <a:lnTo>
                    <a:pt x="910" y="2898"/>
                  </a:lnTo>
                  <a:lnTo>
                    <a:pt x="766" y="2988"/>
                  </a:lnTo>
                  <a:lnTo>
                    <a:pt x="706" y="2976"/>
                  </a:lnTo>
                  <a:lnTo>
                    <a:pt x="622" y="2886"/>
                  </a:lnTo>
                  <a:lnTo>
                    <a:pt x="568" y="2868"/>
                  </a:lnTo>
                  <a:lnTo>
                    <a:pt x="472" y="2844"/>
                  </a:lnTo>
                  <a:lnTo>
                    <a:pt x="418" y="2802"/>
                  </a:lnTo>
                  <a:lnTo>
                    <a:pt x="430" y="2724"/>
                  </a:lnTo>
                  <a:lnTo>
                    <a:pt x="406" y="2646"/>
                  </a:lnTo>
                  <a:lnTo>
                    <a:pt x="334" y="2580"/>
                  </a:lnTo>
                  <a:lnTo>
                    <a:pt x="334" y="2502"/>
                  </a:lnTo>
                  <a:lnTo>
                    <a:pt x="424" y="2484"/>
                  </a:lnTo>
                  <a:lnTo>
                    <a:pt x="436" y="2382"/>
                  </a:lnTo>
                  <a:lnTo>
                    <a:pt x="400" y="2280"/>
                  </a:lnTo>
                  <a:lnTo>
                    <a:pt x="292" y="2142"/>
                  </a:lnTo>
                  <a:lnTo>
                    <a:pt x="238" y="2028"/>
                  </a:lnTo>
                  <a:lnTo>
                    <a:pt x="160" y="1932"/>
                  </a:lnTo>
                  <a:lnTo>
                    <a:pt x="148" y="1824"/>
                  </a:lnTo>
                  <a:lnTo>
                    <a:pt x="88" y="1662"/>
                  </a:lnTo>
                  <a:lnTo>
                    <a:pt x="0" y="1548"/>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19" name="Freeform 130">
              <a:extLst>
                <a:ext uri="{FF2B5EF4-FFF2-40B4-BE49-F238E27FC236}">
                  <a16:creationId xmlns:a16="http://schemas.microsoft.com/office/drawing/2014/main" id="{B82822C9-7FE8-4770-9922-BF26918E8DE0}"/>
                </a:ext>
              </a:extLst>
            </p:cNvPr>
            <p:cNvSpPr>
              <a:spLocks/>
            </p:cNvSpPr>
            <p:nvPr/>
          </p:nvSpPr>
          <p:spPr bwMode="auto">
            <a:xfrm>
              <a:off x="4603750" y="4679950"/>
              <a:ext cx="512763" cy="903288"/>
            </a:xfrm>
            <a:custGeom>
              <a:avLst/>
              <a:gdLst/>
              <a:ahLst/>
              <a:cxnLst>
                <a:cxn ang="0">
                  <a:pos x="1552" y="128"/>
                </a:cxn>
                <a:cxn ang="0">
                  <a:pos x="1544" y="280"/>
                </a:cxn>
                <a:cxn ang="0">
                  <a:pos x="1480" y="360"/>
                </a:cxn>
                <a:cxn ang="0">
                  <a:pos x="1408" y="400"/>
                </a:cxn>
                <a:cxn ang="0">
                  <a:pos x="1320" y="376"/>
                </a:cxn>
                <a:cxn ang="0">
                  <a:pos x="1280" y="440"/>
                </a:cxn>
                <a:cxn ang="0">
                  <a:pos x="1336" y="560"/>
                </a:cxn>
                <a:cxn ang="0">
                  <a:pos x="1224" y="592"/>
                </a:cxn>
                <a:cxn ang="0">
                  <a:pos x="1256" y="688"/>
                </a:cxn>
                <a:cxn ang="0">
                  <a:pos x="1152" y="760"/>
                </a:cxn>
                <a:cxn ang="0">
                  <a:pos x="1096" y="728"/>
                </a:cxn>
                <a:cxn ang="0">
                  <a:pos x="1013" y="814"/>
                </a:cxn>
                <a:cxn ang="0">
                  <a:pos x="776" y="936"/>
                </a:cxn>
                <a:cxn ang="0">
                  <a:pos x="632" y="976"/>
                </a:cxn>
                <a:cxn ang="0">
                  <a:pos x="576" y="1000"/>
                </a:cxn>
                <a:cxn ang="0">
                  <a:pos x="489" y="997"/>
                </a:cxn>
                <a:cxn ang="0">
                  <a:pos x="424" y="1152"/>
                </a:cxn>
                <a:cxn ang="0">
                  <a:pos x="296" y="1336"/>
                </a:cxn>
                <a:cxn ang="0">
                  <a:pos x="288" y="1536"/>
                </a:cxn>
                <a:cxn ang="0">
                  <a:pos x="336" y="1640"/>
                </a:cxn>
                <a:cxn ang="0">
                  <a:pos x="368" y="1808"/>
                </a:cxn>
                <a:cxn ang="0">
                  <a:pos x="351" y="1943"/>
                </a:cxn>
                <a:cxn ang="0">
                  <a:pos x="232" y="2144"/>
                </a:cxn>
                <a:cxn ang="0">
                  <a:pos x="120" y="2280"/>
                </a:cxn>
                <a:cxn ang="0">
                  <a:pos x="32" y="2408"/>
                </a:cxn>
                <a:cxn ang="0">
                  <a:pos x="0" y="2600"/>
                </a:cxn>
                <a:cxn ang="0">
                  <a:pos x="88" y="2760"/>
                </a:cxn>
                <a:cxn ang="0">
                  <a:pos x="64" y="2880"/>
                </a:cxn>
                <a:cxn ang="0">
                  <a:pos x="48" y="3008"/>
                </a:cxn>
                <a:cxn ang="0">
                  <a:pos x="96" y="3088"/>
                </a:cxn>
                <a:cxn ang="0">
                  <a:pos x="112" y="3184"/>
                </a:cxn>
                <a:cxn ang="0">
                  <a:pos x="256" y="3240"/>
                </a:cxn>
                <a:cxn ang="0">
                  <a:pos x="344" y="3328"/>
                </a:cxn>
                <a:cxn ang="0">
                  <a:pos x="504" y="3264"/>
                </a:cxn>
                <a:cxn ang="0">
                  <a:pos x="654" y="3225"/>
                </a:cxn>
                <a:cxn ang="0">
                  <a:pos x="792" y="3184"/>
                </a:cxn>
                <a:cxn ang="0">
                  <a:pos x="848" y="3040"/>
                </a:cxn>
                <a:cxn ang="0">
                  <a:pos x="952" y="2904"/>
                </a:cxn>
                <a:cxn ang="0">
                  <a:pos x="1068" y="2523"/>
                </a:cxn>
                <a:cxn ang="0">
                  <a:pos x="1272" y="2088"/>
                </a:cxn>
                <a:cxn ang="0">
                  <a:pos x="1416" y="1800"/>
                </a:cxn>
                <a:cxn ang="0">
                  <a:pos x="1536" y="1568"/>
                </a:cxn>
                <a:cxn ang="0">
                  <a:pos x="1544" y="1368"/>
                </a:cxn>
                <a:cxn ang="0">
                  <a:pos x="1584" y="1280"/>
                </a:cxn>
                <a:cxn ang="0">
                  <a:pos x="1656" y="1168"/>
                </a:cxn>
                <a:cxn ang="0">
                  <a:pos x="1688" y="1096"/>
                </a:cxn>
                <a:cxn ang="0">
                  <a:pos x="1620" y="967"/>
                </a:cxn>
                <a:cxn ang="0">
                  <a:pos x="1632" y="896"/>
                </a:cxn>
                <a:cxn ang="0">
                  <a:pos x="1704" y="864"/>
                </a:cxn>
                <a:cxn ang="0">
                  <a:pos x="1736" y="936"/>
                </a:cxn>
                <a:cxn ang="0">
                  <a:pos x="1760" y="984"/>
                </a:cxn>
                <a:cxn ang="0">
                  <a:pos x="1824" y="928"/>
                </a:cxn>
                <a:cxn ang="0">
                  <a:pos x="1864" y="840"/>
                </a:cxn>
                <a:cxn ang="0">
                  <a:pos x="1808" y="736"/>
                </a:cxn>
                <a:cxn ang="0">
                  <a:pos x="1808" y="568"/>
                </a:cxn>
                <a:cxn ang="0">
                  <a:pos x="1784" y="272"/>
                </a:cxn>
                <a:cxn ang="0">
                  <a:pos x="1712" y="144"/>
                </a:cxn>
                <a:cxn ang="0">
                  <a:pos x="1672" y="0"/>
                </a:cxn>
                <a:cxn ang="0">
                  <a:pos x="1600" y="48"/>
                </a:cxn>
                <a:cxn ang="0">
                  <a:pos x="1552" y="128"/>
                </a:cxn>
              </a:cxnLst>
              <a:rect l="0" t="0" r="r" b="b"/>
              <a:pathLst>
                <a:path w="1864" h="3328">
                  <a:moveTo>
                    <a:pt x="1552" y="128"/>
                  </a:moveTo>
                  <a:lnTo>
                    <a:pt x="1544" y="280"/>
                  </a:lnTo>
                  <a:lnTo>
                    <a:pt x="1480" y="360"/>
                  </a:lnTo>
                  <a:lnTo>
                    <a:pt x="1408" y="400"/>
                  </a:lnTo>
                  <a:lnTo>
                    <a:pt x="1320" y="376"/>
                  </a:lnTo>
                  <a:lnTo>
                    <a:pt x="1280" y="440"/>
                  </a:lnTo>
                  <a:lnTo>
                    <a:pt x="1336" y="560"/>
                  </a:lnTo>
                  <a:lnTo>
                    <a:pt x="1224" y="592"/>
                  </a:lnTo>
                  <a:lnTo>
                    <a:pt x="1256" y="688"/>
                  </a:lnTo>
                  <a:lnTo>
                    <a:pt x="1152" y="760"/>
                  </a:lnTo>
                  <a:lnTo>
                    <a:pt x="1096" y="728"/>
                  </a:lnTo>
                  <a:lnTo>
                    <a:pt x="1013" y="814"/>
                  </a:lnTo>
                  <a:lnTo>
                    <a:pt x="776" y="936"/>
                  </a:lnTo>
                  <a:lnTo>
                    <a:pt x="632" y="976"/>
                  </a:lnTo>
                  <a:lnTo>
                    <a:pt x="576" y="1000"/>
                  </a:lnTo>
                  <a:lnTo>
                    <a:pt x="489" y="997"/>
                  </a:lnTo>
                  <a:lnTo>
                    <a:pt x="424" y="1152"/>
                  </a:lnTo>
                  <a:lnTo>
                    <a:pt x="296" y="1336"/>
                  </a:lnTo>
                  <a:lnTo>
                    <a:pt x="288" y="1536"/>
                  </a:lnTo>
                  <a:lnTo>
                    <a:pt x="336" y="1640"/>
                  </a:lnTo>
                  <a:lnTo>
                    <a:pt x="368" y="1808"/>
                  </a:lnTo>
                  <a:lnTo>
                    <a:pt x="351" y="1943"/>
                  </a:lnTo>
                  <a:lnTo>
                    <a:pt x="232" y="2144"/>
                  </a:lnTo>
                  <a:lnTo>
                    <a:pt x="120" y="2280"/>
                  </a:lnTo>
                  <a:lnTo>
                    <a:pt x="32" y="2408"/>
                  </a:lnTo>
                  <a:lnTo>
                    <a:pt x="0" y="2600"/>
                  </a:lnTo>
                  <a:lnTo>
                    <a:pt x="88" y="2760"/>
                  </a:lnTo>
                  <a:lnTo>
                    <a:pt x="64" y="2880"/>
                  </a:lnTo>
                  <a:lnTo>
                    <a:pt x="48" y="3008"/>
                  </a:lnTo>
                  <a:lnTo>
                    <a:pt x="96" y="3088"/>
                  </a:lnTo>
                  <a:lnTo>
                    <a:pt x="112" y="3184"/>
                  </a:lnTo>
                  <a:lnTo>
                    <a:pt x="256" y="3240"/>
                  </a:lnTo>
                  <a:lnTo>
                    <a:pt x="344" y="3328"/>
                  </a:lnTo>
                  <a:lnTo>
                    <a:pt x="504" y="3264"/>
                  </a:lnTo>
                  <a:lnTo>
                    <a:pt x="654" y="3225"/>
                  </a:lnTo>
                  <a:lnTo>
                    <a:pt x="792" y="3184"/>
                  </a:lnTo>
                  <a:lnTo>
                    <a:pt x="848" y="3040"/>
                  </a:lnTo>
                  <a:lnTo>
                    <a:pt x="952" y="2904"/>
                  </a:lnTo>
                  <a:lnTo>
                    <a:pt x="1068" y="2523"/>
                  </a:lnTo>
                  <a:lnTo>
                    <a:pt x="1272" y="2088"/>
                  </a:lnTo>
                  <a:lnTo>
                    <a:pt x="1416" y="1800"/>
                  </a:lnTo>
                  <a:lnTo>
                    <a:pt x="1536" y="1568"/>
                  </a:lnTo>
                  <a:lnTo>
                    <a:pt x="1544" y="1368"/>
                  </a:lnTo>
                  <a:lnTo>
                    <a:pt x="1584" y="1280"/>
                  </a:lnTo>
                  <a:lnTo>
                    <a:pt x="1656" y="1168"/>
                  </a:lnTo>
                  <a:lnTo>
                    <a:pt x="1688" y="1096"/>
                  </a:lnTo>
                  <a:lnTo>
                    <a:pt x="1620" y="967"/>
                  </a:lnTo>
                  <a:lnTo>
                    <a:pt x="1632" y="896"/>
                  </a:lnTo>
                  <a:lnTo>
                    <a:pt x="1704" y="864"/>
                  </a:lnTo>
                  <a:lnTo>
                    <a:pt x="1736" y="936"/>
                  </a:lnTo>
                  <a:lnTo>
                    <a:pt x="1760" y="984"/>
                  </a:lnTo>
                  <a:lnTo>
                    <a:pt x="1824" y="928"/>
                  </a:lnTo>
                  <a:lnTo>
                    <a:pt x="1864" y="840"/>
                  </a:lnTo>
                  <a:lnTo>
                    <a:pt x="1808" y="736"/>
                  </a:lnTo>
                  <a:lnTo>
                    <a:pt x="1808" y="568"/>
                  </a:lnTo>
                  <a:lnTo>
                    <a:pt x="1784" y="272"/>
                  </a:lnTo>
                  <a:lnTo>
                    <a:pt x="1712" y="144"/>
                  </a:lnTo>
                  <a:lnTo>
                    <a:pt x="1672" y="0"/>
                  </a:lnTo>
                  <a:lnTo>
                    <a:pt x="1600" y="48"/>
                  </a:lnTo>
                  <a:lnTo>
                    <a:pt x="1552" y="1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0" name="Freeform 131">
              <a:extLst>
                <a:ext uri="{FF2B5EF4-FFF2-40B4-BE49-F238E27FC236}">
                  <a16:creationId xmlns:a16="http://schemas.microsoft.com/office/drawing/2014/main" id="{90C4F5E3-6CF5-46E8-802D-FB945BF35EDB}"/>
                </a:ext>
              </a:extLst>
            </p:cNvPr>
            <p:cNvSpPr>
              <a:spLocks/>
            </p:cNvSpPr>
            <p:nvPr/>
          </p:nvSpPr>
          <p:spPr bwMode="auto">
            <a:xfrm>
              <a:off x="3817938" y="5564188"/>
              <a:ext cx="80963" cy="88900"/>
            </a:xfrm>
            <a:custGeom>
              <a:avLst/>
              <a:gdLst/>
              <a:ahLst/>
              <a:cxnLst>
                <a:cxn ang="0">
                  <a:pos x="263" y="82"/>
                </a:cxn>
                <a:cxn ang="0">
                  <a:pos x="242" y="217"/>
                </a:cxn>
                <a:cxn ang="0">
                  <a:pos x="296" y="256"/>
                </a:cxn>
                <a:cxn ang="0">
                  <a:pos x="240" y="328"/>
                </a:cxn>
                <a:cxn ang="0">
                  <a:pos x="56" y="328"/>
                </a:cxn>
                <a:cxn ang="0">
                  <a:pos x="0" y="232"/>
                </a:cxn>
                <a:cxn ang="0">
                  <a:pos x="24" y="96"/>
                </a:cxn>
                <a:cxn ang="0">
                  <a:pos x="72" y="0"/>
                </a:cxn>
                <a:cxn ang="0">
                  <a:pos x="216" y="16"/>
                </a:cxn>
                <a:cxn ang="0">
                  <a:pos x="263" y="82"/>
                </a:cxn>
              </a:cxnLst>
              <a:rect l="0" t="0" r="r" b="b"/>
              <a:pathLst>
                <a:path w="296" h="328">
                  <a:moveTo>
                    <a:pt x="263" y="82"/>
                  </a:moveTo>
                  <a:lnTo>
                    <a:pt x="242" y="217"/>
                  </a:lnTo>
                  <a:lnTo>
                    <a:pt x="296" y="256"/>
                  </a:lnTo>
                  <a:lnTo>
                    <a:pt x="240" y="328"/>
                  </a:lnTo>
                  <a:lnTo>
                    <a:pt x="56" y="328"/>
                  </a:lnTo>
                  <a:lnTo>
                    <a:pt x="0" y="232"/>
                  </a:lnTo>
                  <a:lnTo>
                    <a:pt x="24" y="96"/>
                  </a:lnTo>
                  <a:lnTo>
                    <a:pt x="72" y="0"/>
                  </a:lnTo>
                  <a:lnTo>
                    <a:pt x="216" y="16"/>
                  </a:lnTo>
                  <a:lnTo>
                    <a:pt x="263" y="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1" name="Freeform 132">
              <a:extLst>
                <a:ext uri="{FF2B5EF4-FFF2-40B4-BE49-F238E27FC236}">
                  <a16:creationId xmlns:a16="http://schemas.microsoft.com/office/drawing/2014/main" id="{4FC8389B-6C67-47E0-891E-209D63A44208}"/>
                </a:ext>
              </a:extLst>
            </p:cNvPr>
            <p:cNvSpPr>
              <a:spLocks/>
            </p:cNvSpPr>
            <p:nvPr/>
          </p:nvSpPr>
          <p:spPr bwMode="auto">
            <a:xfrm>
              <a:off x="3571875" y="5735638"/>
              <a:ext cx="152400" cy="136525"/>
            </a:xfrm>
            <a:custGeom>
              <a:avLst/>
              <a:gdLst/>
              <a:ahLst/>
              <a:cxnLst>
                <a:cxn ang="0">
                  <a:pos x="432" y="344"/>
                </a:cxn>
                <a:cxn ang="0">
                  <a:pos x="288" y="408"/>
                </a:cxn>
                <a:cxn ang="0">
                  <a:pos x="168" y="504"/>
                </a:cxn>
                <a:cxn ang="0">
                  <a:pos x="96" y="456"/>
                </a:cxn>
                <a:cxn ang="0">
                  <a:pos x="56" y="360"/>
                </a:cxn>
                <a:cxn ang="0">
                  <a:pos x="0" y="304"/>
                </a:cxn>
                <a:cxn ang="0">
                  <a:pos x="96" y="160"/>
                </a:cxn>
                <a:cxn ang="0">
                  <a:pos x="216" y="40"/>
                </a:cxn>
                <a:cxn ang="0">
                  <a:pos x="392" y="0"/>
                </a:cxn>
                <a:cxn ang="0">
                  <a:pos x="496" y="96"/>
                </a:cxn>
                <a:cxn ang="0">
                  <a:pos x="560" y="192"/>
                </a:cxn>
                <a:cxn ang="0">
                  <a:pos x="488" y="272"/>
                </a:cxn>
                <a:cxn ang="0">
                  <a:pos x="432" y="344"/>
                </a:cxn>
              </a:cxnLst>
              <a:rect l="0" t="0" r="r" b="b"/>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2" name="Freeform 133">
              <a:extLst>
                <a:ext uri="{FF2B5EF4-FFF2-40B4-BE49-F238E27FC236}">
                  <a16:creationId xmlns:a16="http://schemas.microsoft.com/office/drawing/2014/main" id="{C557DA1C-E472-41FE-B26A-BA1F6F1D8EDF}"/>
                </a:ext>
              </a:extLst>
            </p:cNvPr>
            <p:cNvSpPr>
              <a:spLocks/>
            </p:cNvSpPr>
            <p:nvPr/>
          </p:nvSpPr>
          <p:spPr bwMode="auto">
            <a:xfrm>
              <a:off x="2406650" y="3714750"/>
              <a:ext cx="371475" cy="406400"/>
            </a:xfrm>
            <a:custGeom>
              <a:avLst/>
              <a:gdLst/>
              <a:ahLst/>
              <a:cxnLst>
                <a:cxn ang="0">
                  <a:pos x="1354" y="350"/>
                </a:cxn>
                <a:cxn ang="0">
                  <a:pos x="1302" y="258"/>
                </a:cxn>
                <a:cxn ang="0">
                  <a:pos x="1204" y="216"/>
                </a:cxn>
                <a:cxn ang="0">
                  <a:pos x="1100" y="262"/>
                </a:cxn>
                <a:cxn ang="0">
                  <a:pos x="1030" y="202"/>
                </a:cxn>
                <a:cxn ang="0">
                  <a:pos x="1020" y="128"/>
                </a:cxn>
                <a:cxn ang="0">
                  <a:pos x="1084" y="22"/>
                </a:cxn>
                <a:cxn ang="0">
                  <a:pos x="656" y="0"/>
                </a:cxn>
                <a:cxn ang="0">
                  <a:pos x="572" y="46"/>
                </a:cxn>
                <a:cxn ang="0">
                  <a:pos x="582" y="178"/>
                </a:cxn>
                <a:cxn ang="0">
                  <a:pos x="576" y="328"/>
                </a:cxn>
                <a:cxn ang="0">
                  <a:pos x="360" y="310"/>
                </a:cxn>
                <a:cxn ang="0">
                  <a:pos x="180" y="334"/>
                </a:cxn>
                <a:cxn ang="0">
                  <a:pos x="150" y="406"/>
                </a:cxn>
                <a:cxn ang="0">
                  <a:pos x="192" y="466"/>
                </a:cxn>
                <a:cxn ang="0">
                  <a:pos x="198" y="556"/>
                </a:cxn>
                <a:cxn ang="0">
                  <a:pos x="120" y="556"/>
                </a:cxn>
                <a:cxn ang="0">
                  <a:pos x="72" y="670"/>
                </a:cxn>
                <a:cxn ang="0">
                  <a:pos x="0" y="760"/>
                </a:cxn>
                <a:cxn ang="0">
                  <a:pos x="30" y="904"/>
                </a:cxn>
                <a:cxn ang="0">
                  <a:pos x="78" y="988"/>
                </a:cxn>
                <a:cxn ang="0">
                  <a:pos x="198" y="1156"/>
                </a:cxn>
                <a:cxn ang="0">
                  <a:pos x="300" y="1198"/>
                </a:cxn>
                <a:cxn ang="0">
                  <a:pos x="378" y="1300"/>
                </a:cxn>
                <a:cxn ang="0">
                  <a:pos x="414" y="1378"/>
                </a:cxn>
                <a:cxn ang="0">
                  <a:pos x="468" y="1450"/>
                </a:cxn>
                <a:cxn ang="0">
                  <a:pos x="536" y="1498"/>
                </a:cxn>
                <a:cxn ang="0">
                  <a:pos x="596" y="1434"/>
                </a:cxn>
                <a:cxn ang="0">
                  <a:pos x="690" y="1480"/>
                </a:cxn>
                <a:cxn ang="0">
                  <a:pos x="732" y="1402"/>
                </a:cxn>
                <a:cxn ang="0">
                  <a:pos x="674" y="1312"/>
                </a:cxn>
                <a:cxn ang="0">
                  <a:pos x="652" y="1138"/>
                </a:cxn>
                <a:cxn ang="0">
                  <a:pos x="786" y="1142"/>
                </a:cxn>
                <a:cxn ang="0">
                  <a:pos x="890" y="1128"/>
                </a:cxn>
                <a:cxn ang="0">
                  <a:pos x="846" y="1048"/>
                </a:cxn>
                <a:cxn ang="0">
                  <a:pos x="878" y="988"/>
                </a:cxn>
                <a:cxn ang="0">
                  <a:pos x="980" y="1026"/>
                </a:cxn>
                <a:cxn ang="0">
                  <a:pos x="1014" y="1120"/>
                </a:cxn>
                <a:cxn ang="0">
                  <a:pos x="1108" y="1176"/>
                </a:cxn>
                <a:cxn ang="0">
                  <a:pos x="1216" y="1158"/>
                </a:cxn>
                <a:cxn ang="0">
                  <a:pos x="1302" y="1126"/>
                </a:cxn>
                <a:cxn ang="0">
                  <a:pos x="1338" y="1018"/>
                </a:cxn>
                <a:cxn ang="0">
                  <a:pos x="1350" y="880"/>
                </a:cxn>
                <a:cxn ang="0">
                  <a:pos x="1338" y="716"/>
                </a:cxn>
                <a:cxn ang="0">
                  <a:pos x="1222" y="610"/>
                </a:cxn>
                <a:cxn ang="0">
                  <a:pos x="1204" y="504"/>
                </a:cxn>
                <a:cxn ang="0">
                  <a:pos x="1222" y="440"/>
                </a:cxn>
                <a:cxn ang="0">
                  <a:pos x="1318" y="432"/>
                </a:cxn>
                <a:cxn ang="0">
                  <a:pos x="1354" y="350"/>
                </a:cxn>
              </a:cxnLst>
              <a:rect l="0" t="0" r="r" b="b"/>
              <a:pathLst>
                <a:path w="1354" h="1498">
                  <a:moveTo>
                    <a:pt x="1354" y="350"/>
                  </a:moveTo>
                  <a:lnTo>
                    <a:pt x="1302" y="258"/>
                  </a:lnTo>
                  <a:lnTo>
                    <a:pt x="1204" y="216"/>
                  </a:lnTo>
                  <a:lnTo>
                    <a:pt x="1100" y="262"/>
                  </a:lnTo>
                  <a:lnTo>
                    <a:pt x="1030" y="202"/>
                  </a:lnTo>
                  <a:lnTo>
                    <a:pt x="1020" y="128"/>
                  </a:lnTo>
                  <a:lnTo>
                    <a:pt x="1084" y="22"/>
                  </a:lnTo>
                  <a:lnTo>
                    <a:pt x="656" y="0"/>
                  </a:lnTo>
                  <a:lnTo>
                    <a:pt x="572" y="46"/>
                  </a:lnTo>
                  <a:lnTo>
                    <a:pt x="582" y="178"/>
                  </a:lnTo>
                  <a:lnTo>
                    <a:pt x="576" y="328"/>
                  </a:lnTo>
                  <a:lnTo>
                    <a:pt x="360" y="310"/>
                  </a:lnTo>
                  <a:lnTo>
                    <a:pt x="180" y="334"/>
                  </a:lnTo>
                  <a:lnTo>
                    <a:pt x="150" y="406"/>
                  </a:lnTo>
                  <a:lnTo>
                    <a:pt x="192" y="466"/>
                  </a:lnTo>
                  <a:lnTo>
                    <a:pt x="198" y="556"/>
                  </a:lnTo>
                  <a:lnTo>
                    <a:pt x="120" y="556"/>
                  </a:lnTo>
                  <a:lnTo>
                    <a:pt x="72" y="670"/>
                  </a:lnTo>
                  <a:lnTo>
                    <a:pt x="0" y="760"/>
                  </a:lnTo>
                  <a:lnTo>
                    <a:pt x="30" y="904"/>
                  </a:lnTo>
                  <a:lnTo>
                    <a:pt x="78" y="988"/>
                  </a:lnTo>
                  <a:lnTo>
                    <a:pt x="198" y="1156"/>
                  </a:lnTo>
                  <a:lnTo>
                    <a:pt x="300" y="1198"/>
                  </a:lnTo>
                  <a:lnTo>
                    <a:pt x="378" y="1300"/>
                  </a:lnTo>
                  <a:lnTo>
                    <a:pt x="414" y="1378"/>
                  </a:lnTo>
                  <a:lnTo>
                    <a:pt x="468" y="1450"/>
                  </a:lnTo>
                  <a:lnTo>
                    <a:pt x="536" y="1498"/>
                  </a:lnTo>
                  <a:lnTo>
                    <a:pt x="596" y="1434"/>
                  </a:lnTo>
                  <a:lnTo>
                    <a:pt x="690" y="1480"/>
                  </a:lnTo>
                  <a:lnTo>
                    <a:pt x="732" y="1402"/>
                  </a:lnTo>
                  <a:lnTo>
                    <a:pt x="674" y="1312"/>
                  </a:lnTo>
                  <a:lnTo>
                    <a:pt x="652" y="1138"/>
                  </a:lnTo>
                  <a:lnTo>
                    <a:pt x="786" y="1142"/>
                  </a:lnTo>
                  <a:lnTo>
                    <a:pt x="890" y="1128"/>
                  </a:lnTo>
                  <a:lnTo>
                    <a:pt x="846" y="1048"/>
                  </a:lnTo>
                  <a:lnTo>
                    <a:pt x="878" y="988"/>
                  </a:lnTo>
                  <a:lnTo>
                    <a:pt x="980" y="1026"/>
                  </a:lnTo>
                  <a:lnTo>
                    <a:pt x="1014" y="1120"/>
                  </a:lnTo>
                  <a:lnTo>
                    <a:pt x="1108" y="1176"/>
                  </a:lnTo>
                  <a:lnTo>
                    <a:pt x="1216" y="1158"/>
                  </a:lnTo>
                  <a:lnTo>
                    <a:pt x="1302" y="1126"/>
                  </a:lnTo>
                  <a:lnTo>
                    <a:pt x="1338" y="1018"/>
                  </a:lnTo>
                  <a:lnTo>
                    <a:pt x="1350" y="880"/>
                  </a:lnTo>
                  <a:lnTo>
                    <a:pt x="1338" y="716"/>
                  </a:lnTo>
                  <a:lnTo>
                    <a:pt x="1222" y="610"/>
                  </a:lnTo>
                  <a:lnTo>
                    <a:pt x="1204" y="504"/>
                  </a:lnTo>
                  <a:lnTo>
                    <a:pt x="1222" y="440"/>
                  </a:lnTo>
                  <a:lnTo>
                    <a:pt x="1318" y="432"/>
                  </a:lnTo>
                  <a:lnTo>
                    <a:pt x="1354" y="3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3" name="Freeform 134">
              <a:extLst>
                <a:ext uri="{FF2B5EF4-FFF2-40B4-BE49-F238E27FC236}">
                  <a16:creationId xmlns:a16="http://schemas.microsoft.com/office/drawing/2014/main" id="{062086A5-B001-4475-8D56-3F343FEB5837}"/>
                </a:ext>
              </a:extLst>
            </p:cNvPr>
            <p:cNvSpPr>
              <a:spLocks/>
            </p:cNvSpPr>
            <p:nvPr/>
          </p:nvSpPr>
          <p:spPr bwMode="auto">
            <a:xfrm>
              <a:off x="2435225" y="3717925"/>
              <a:ext cx="131763" cy="88900"/>
            </a:xfrm>
            <a:custGeom>
              <a:avLst/>
              <a:gdLst/>
              <a:ahLst/>
              <a:cxnLst>
                <a:cxn ang="0">
                  <a:pos x="130" y="2"/>
                </a:cxn>
                <a:cxn ang="0">
                  <a:pos x="240" y="42"/>
                </a:cxn>
                <a:cxn ang="0">
                  <a:pos x="356" y="0"/>
                </a:cxn>
                <a:cxn ang="0">
                  <a:pos x="472" y="36"/>
                </a:cxn>
                <a:cxn ang="0">
                  <a:pos x="482" y="164"/>
                </a:cxn>
                <a:cxn ang="0">
                  <a:pos x="476" y="322"/>
                </a:cxn>
                <a:cxn ang="0">
                  <a:pos x="264" y="302"/>
                </a:cxn>
                <a:cxn ang="0">
                  <a:pos x="79" y="328"/>
                </a:cxn>
                <a:cxn ang="0">
                  <a:pos x="0" y="296"/>
                </a:cxn>
                <a:cxn ang="0">
                  <a:pos x="40" y="232"/>
                </a:cxn>
                <a:cxn ang="0">
                  <a:pos x="120" y="160"/>
                </a:cxn>
                <a:cxn ang="0">
                  <a:pos x="104" y="80"/>
                </a:cxn>
                <a:cxn ang="0">
                  <a:pos x="130" y="2"/>
                </a:cxn>
              </a:cxnLst>
              <a:rect l="0" t="0" r="r" b="b"/>
              <a:pathLst>
                <a:path w="482" h="328">
                  <a:moveTo>
                    <a:pt x="130" y="2"/>
                  </a:moveTo>
                  <a:lnTo>
                    <a:pt x="240" y="42"/>
                  </a:lnTo>
                  <a:lnTo>
                    <a:pt x="356" y="0"/>
                  </a:lnTo>
                  <a:lnTo>
                    <a:pt x="472" y="36"/>
                  </a:lnTo>
                  <a:lnTo>
                    <a:pt x="482" y="164"/>
                  </a:lnTo>
                  <a:lnTo>
                    <a:pt x="476" y="322"/>
                  </a:lnTo>
                  <a:lnTo>
                    <a:pt x="264" y="302"/>
                  </a:lnTo>
                  <a:lnTo>
                    <a:pt x="79" y="328"/>
                  </a:lnTo>
                  <a:lnTo>
                    <a:pt x="0" y="296"/>
                  </a:lnTo>
                  <a:lnTo>
                    <a:pt x="40" y="232"/>
                  </a:lnTo>
                  <a:lnTo>
                    <a:pt x="120" y="160"/>
                  </a:lnTo>
                  <a:lnTo>
                    <a:pt x="104" y="80"/>
                  </a:lnTo>
                  <a:lnTo>
                    <a:pt x="13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4" name="Freeform 135">
              <a:extLst>
                <a:ext uri="{FF2B5EF4-FFF2-40B4-BE49-F238E27FC236}">
                  <a16:creationId xmlns:a16="http://schemas.microsoft.com/office/drawing/2014/main" id="{153BF8D5-578F-48A0-AF07-B4A5D9403471}"/>
                </a:ext>
              </a:extLst>
            </p:cNvPr>
            <p:cNvSpPr>
              <a:spLocks/>
            </p:cNvSpPr>
            <p:nvPr/>
          </p:nvSpPr>
          <p:spPr bwMode="auto">
            <a:xfrm>
              <a:off x="1455738" y="2862263"/>
              <a:ext cx="533400" cy="349250"/>
            </a:xfrm>
            <a:custGeom>
              <a:avLst/>
              <a:gdLst/>
              <a:ahLst/>
              <a:cxnLst>
                <a:cxn ang="0">
                  <a:pos x="1475" y="38"/>
                </a:cxn>
                <a:cxn ang="0">
                  <a:pos x="1380" y="11"/>
                </a:cxn>
                <a:cxn ang="0">
                  <a:pos x="1254" y="0"/>
                </a:cxn>
                <a:cxn ang="0">
                  <a:pos x="1155" y="90"/>
                </a:cxn>
                <a:cxn ang="0">
                  <a:pos x="963" y="92"/>
                </a:cxn>
                <a:cxn ang="0">
                  <a:pos x="827" y="179"/>
                </a:cxn>
                <a:cxn ang="0">
                  <a:pos x="786" y="266"/>
                </a:cxn>
                <a:cxn ang="0">
                  <a:pos x="713" y="293"/>
                </a:cxn>
                <a:cxn ang="0">
                  <a:pos x="621" y="320"/>
                </a:cxn>
                <a:cxn ang="0">
                  <a:pos x="644" y="420"/>
                </a:cxn>
                <a:cxn ang="0">
                  <a:pos x="557" y="455"/>
                </a:cxn>
                <a:cxn ang="0">
                  <a:pos x="479" y="359"/>
                </a:cxn>
                <a:cxn ang="0">
                  <a:pos x="384" y="470"/>
                </a:cxn>
                <a:cxn ang="0">
                  <a:pos x="353" y="623"/>
                </a:cxn>
                <a:cxn ang="0">
                  <a:pos x="288" y="690"/>
                </a:cxn>
                <a:cxn ang="0">
                  <a:pos x="155" y="750"/>
                </a:cxn>
                <a:cxn ang="0">
                  <a:pos x="137" y="882"/>
                </a:cxn>
                <a:cxn ang="0">
                  <a:pos x="57" y="942"/>
                </a:cxn>
                <a:cxn ang="0">
                  <a:pos x="0" y="1113"/>
                </a:cxn>
                <a:cxn ang="0">
                  <a:pos x="203" y="1220"/>
                </a:cxn>
                <a:cxn ang="0">
                  <a:pos x="342" y="1289"/>
                </a:cxn>
                <a:cxn ang="0">
                  <a:pos x="566" y="1227"/>
                </a:cxn>
                <a:cxn ang="0">
                  <a:pos x="681" y="1283"/>
                </a:cxn>
                <a:cxn ang="0">
                  <a:pos x="644" y="1162"/>
                </a:cxn>
                <a:cxn ang="0">
                  <a:pos x="662" y="1006"/>
                </a:cxn>
                <a:cxn ang="0">
                  <a:pos x="836" y="986"/>
                </a:cxn>
                <a:cxn ang="0">
                  <a:pos x="1180" y="1026"/>
                </a:cxn>
                <a:cxn ang="0">
                  <a:pos x="1364" y="978"/>
                </a:cxn>
                <a:cxn ang="0">
                  <a:pos x="1372" y="1106"/>
                </a:cxn>
                <a:cxn ang="0">
                  <a:pos x="1460" y="1170"/>
                </a:cxn>
                <a:cxn ang="0">
                  <a:pos x="1556" y="1136"/>
                </a:cxn>
                <a:cxn ang="0">
                  <a:pos x="1586" y="1058"/>
                </a:cxn>
                <a:cxn ang="0">
                  <a:pos x="1700" y="942"/>
                </a:cxn>
                <a:cxn ang="0">
                  <a:pos x="1871" y="944"/>
                </a:cxn>
                <a:cxn ang="0">
                  <a:pos x="1934" y="818"/>
                </a:cxn>
                <a:cxn ang="0">
                  <a:pos x="1929" y="717"/>
                </a:cxn>
                <a:cxn ang="0">
                  <a:pos x="1871" y="717"/>
                </a:cxn>
                <a:cxn ang="0">
                  <a:pos x="1928" y="602"/>
                </a:cxn>
                <a:cxn ang="0">
                  <a:pos x="1760" y="603"/>
                </a:cxn>
                <a:cxn ang="0">
                  <a:pos x="1587" y="488"/>
                </a:cxn>
                <a:cxn ang="0">
                  <a:pos x="1700" y="434"/>
                </a:cxn>
                <a:cxn ang="0">
                  <a:pos x="1529" y="317"/>
                </a:cxn>
                <a:cxn ang="0">
                  <a:pos x="1473" y="149"/>
                </a:cxn>
                <a:cxn ang="0">
                  <a:pos x="1475" y="38"/>
                </a:cxn>
              </a:cxnLst>
              <a:rect l="0" t="0" r="r" b="b"/>
              <a:pathLst>
                <a:path w="1934" h="1289">
                  <a:moveTo>
                    <a:pt x="1475" y="38"/>
                  </a:moveTo>
                  <a:lnTo>
                    <a:pt x="1380" y="11"/>
                  </a:lnTo>
                  <a:lnTo>
                    <a:pt x="1254" y="0"/>
                  </a:lnTo>
                  <a:lnTo>
                    <a:pt x="1155" y="90"/>
                  </a:lnTo>
                  <a:lnTo>
                    <a:pt x="963" y="92"/>
                  </a:lnTo>
                  <a:lnTo>
                    <a:pt x="827" y="179"/>
                  </a:lnTo>
                  <a:lnTo>
                    <a:pt x="786" y="266"/>
                  </a:lnTo>
                  <a:lnTo>
                    <a:pt x="713" y="293"/>
                  </a:lnTo>
                  <a:lnTo>
                    <a:pt x="621" y="320"/>
                  </a:lnTo>
                  <a:lnTo>
                    <a:pt x="644" y="420"/>
                  </a:lnTo>
                  <a:lnTo>
                    <a:pt x="557" y="455"/>
                  </a:lnTo>
                  <a:lnTo>
                    <a:pt x="479" y="359"/>
                  </a:lnTo>
                  <a:lnTo>
                    <a:pt x="384" y="470"/>
                  </a:lnTo>
                  <a:lnTo>
                    <a:pt x="353" y="623"/>
                  </a:lnTo>
                  <a:lnTo>
                    <a:pt x="288" y="690"/>
                  </a:lnTo>
                  <a:lnTo>
                    <a:pt x="155" y="750"/>
                  </a:lnTo>
                  <a:lnTo>
                    <a:pt x="137" y="882"/>
                  </a:lnTo>
                  <a:lnTo>
                    <a:pt x="57" y="942"/>
                  </a:lnTo>
                  <a:lnTo>
                    <a:pt x="0" y="1113"/>
                  </a:lnTo>
                  <a:lnTo>
                    <a:pt x="203" y="1220"/>
                  </a:lnTo>
                  <a:lnTo>
                    <a:pt x="342" y="1289"/>
                  </a:lnTo>
                  <a:lnTo>
                    <a:pt x="566" y="1227"/>
                  </a:lnTo>
                  <a:lnTo>
                    <a:pt x="681" y="1283"/>
                  </a:lnTo>
                  <a:lnTo>
                    <a:pt x="644" y="1162"/>
                  </a:lnTo>
                  <a:lnTo>
                    <a:pt x="662" y="1006"/>
                  </a:lnTo>
                  <a:lnTo>
                    <a:pt x="836" y="986"/>
                  </a:lnTo>
                  <a:lnTo>
                    <a:pt x="1180" y="1026"/>
                  </a:lnTo>
                  <a:lnTo>
                    <a:pt x="1364" y="978"/>
                  </a:lnTo>
                  <a:lnTo>
                    <a:pt x="1372" y="1106"/>
                  </a:lnTo>
                  <a:lnTo>
                    <a:pt x="1460" y="1170"/>
                  </a:lnTo>
                  <a:lnTo>
                    <a:pt x="1556" y="1136"/>
                  </a:lnTo>
                  <a:lnTo>
                    <a:pt x="1586" y="1058"/>
                  </a:lnTo>
                  <a:lnTo>
                    <a:pt x="1700" y="942"/>
                  </a:lnTo>
                  <a:lnTo>
                    <a:pt x="1871" y="944"/>
                  </a:lnTo>
                  <a:lnTo>
                    <a:pt x="1934" y="818"/>
                  </a:lnTo>
                  <a:lnTo>
                    <a:pt x="1929" y="717"/>
                  </a:lnTo>
                  <a:lnTo>
                    <a:pt x="1871" y="717"/>
                  </a:lnTo>
                  <a:lnTo>
                    <a:pt x="1928" y="602"/>
                  </a:lnTo>
                  <a:lnTo>
                    <a:pt x="1760" y="603"/>
                  </a:lnTo>
                  <a:lnTo>
                    <a:pt x="1587" y="488"/>
                  </a:lnTo>
                  <a:lnTo>
                    <a:pt x="1700" y="434"/>
                  </a:lnTo>
                  <a:lnTo>
                    <a:pt x="1529" y="317"/>
                  </a:lnTo>
                  <a:lnTo>
                    <a:pt x="1473" y="149"/>
                  </a:lnTo>
                  <a:lnTo>
                    <a:pt x="1475" y="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5" name="Freeform 136">
              <a:extLst>
                <a:ext uri="{FF2B5EF4-FFF2-40B4-BE49-F238E27FC236}">
                  <a16:creationId xmlns:a16="http://schemas.microsoft.com/office/drawing/2014/main" id="{2721EB49-DC6E-4DA6-8AE9-BF8BCC9B778B}"/>
                </a:ext>
              </a:extLst>
            </p:cNvPr>
            <p:cNvSpPr>
              <a:spLocks/>
            </p:cNvSpPr>
            <p:nvPr/>
          </p:nvSpPr>
          <p:spPr bwMode="auto">
            <a:xfrm>
              <a:off x="1616075" y="3127375"/>
              <a:ext cx="257175" cy="414338"/>
            </a:xfrm>
            <a:custGeom>
              <a:avLst/>
              <a:gdLst/>
              <a:ahLst/>
              <a:cxnLst>
                <a:cxn ang="0">
                  <a:pos x="601" y="48"/>
                </a:cxn>
                <a:cxn ang="0">
                  <a:pos x="259" y="8"/>
                </a:cxn>
                <a:cxn ang="0">
                  <a:pos x="82" y="27"/>
                </a:cxn>
                <a:cxn ang="0">
                  <a:pos x="63" y="182"/>
                </a:cxn>
                <a:cxn ang="0">
                  <a:pos x="99" y="306"/>
                </a:cxn>
                <a:cxn ang="0">
                  <a:pos x="148" y="540"/>
                </a:cxn>
                <a:cxn ang="0">
                  <a:pos x="100" y="756"/>
                </a:cxn>
                <a:cxn ang="0">
                  <a:pos x="0" y="1010"/>
                </a:cxn>
                <a:cxn ang="0">
                  <a:pos x="28" y="1251"/>
                </a:cxn>
                <a:cxn ang="0">
                  <a:pos x="99" y="1430"/>
                </a:cxn>
                <a:cxn ang="0">
                  <a:pos x="132" y="1478"/>
                </a:cxn>
                <a:cxn ang="0">
                  <a:pos x="213" y="1517"/>
                </a:cxn>
                <a:cxn ang="0">
                  <a:pos x="286" y="1530"/>
                </a:cxn>
                <a:cxn ang="0">
                  <a:pos x="425" y="1435"/>
                </a:cxn>
                <a:cxn ang="0">
                  <a:pos x="569" y="1411"/>
                </a:cxn>
                <a:cxn ang="0">
                  <a:pos x="705" y="1318"/>
                </a:cxn>
                <a:cxn ang="0">
                  <a:pos x="828" y="1277"/>
                </a:cxn>
                <a:cxn ang="0">
                  <a:pos x="924" y="1238"/>
                </a:cxn>
                <a:cxn ang="0">
                  <a:pos x="933" y="1162"/>
                </a:cxn>
                <a:cxn ang="0">
                  <a:pos x="876" y="1066"/>
                </a:cxn>
                <a:cxn ang="0">
                  <a:pos x="905" y="970"/>
                </a:cxn>
                <a:cxn ang="0">
                  <a:pos x="909" y="907"/>
                </a:cxn>
                <a:cxn ang="0">
                  <a:pos x="866" y="850"/>
                </a:cxn>
                <a:cxn ang="0">
                  <a:pos x="885" y="744"/>
                </a:cxn>
                <a:cxn ang="0">
                  <a:pos x="933" y="682"/>
                </a:cxn>
                <a:cxn ang="0">
                  <a:pos x="905" y="643"/>
                </a:cxn>
                <a:cxn ang="0">
                  <a:pos x="837" y="590"/>
                </a:cxn>
                <a:cxn ang="0">
                  <a:pos x="929" y="552"/>
                </a:cxn>
                <a:cxn ang="0">
                  <a:pos x="909" y="480"/>
                </a:cxn>
                <a:cxn ang="0">
                  <a:pos x="905" y="394"/>
                </a:cxn>
                <a:cxn ang="0">
                  <a:pos x="857" y="350"/>
                </a:cxn>
                <a:cxn ang="0">
                  <a:pos x="879" y="191"/>
                </a:cxn>
                <a:cxn ang="0">
                  <a:pos x="790" y="125"/>
                </a:cxn>
                <a:cxn ang="0">
                  <a:pos x="783" y="0"/>
                </a:cxn>
                <a:cxn ang="0">
                  <a:pos x="601" y="48"/>
                </a:cxn>
              </a:cxnLst>
              <a:rect l="0" t="0" r="r" b="b"/>
              <a:pathLst>
                <a:path w="933" h="1530">
                  <a:moveTo>
                    <a:pt x="601" y="48"/>
                  </a:moveTo>
                  <a:lnTo>
                    <a:pt x="259" y="8"/>
                  </a:lnTo>
                  <a:lnTo>
                    <a:pt x="82" y="27"/>
                  </a:lnTo>
                  <a:lnTo>
                    <a:pt x="63" y="182"/>
                  </a:lnTo>
                  <a:lnTo>
                    <a:pt x="99" y="306"/>
                  </a:lnTo>
                  <a:lnTo>
                    <a:pt x="148" y="540"/>
                  </a:lnTo>
                  <a:lnTo>
                    <a:pt x="100" y="756"/>
                  </a:lnTo>
                  <a:lnTo>
                    <a:pt x="0" y="1010"/>
                  </a:lnTo>
                  <a:lnTo>
                    <a:pt x="28" y="1251"/>
                  </a:lnTo>
                  <a:lnTo>
                    <a:pt x="99" y="1430"/>
                  </a:lnTo>
                  <a:lnTo>
                    <a:pt x="132" y="1478"/>
                  </a:lnTo>
                  <a:lnTo>
                    <a:pt x="213" y="1517"/>
                  </a:lnTo>
                  <a:lnTo>
                    <a:pt x="286" y="1530"/>
                  </a:lnTo>
                  <a:lnTo>
                    <a:pt x="425" y="1435"/>
                  </a:lnTo>
                  <a:lnTo>
                    <a:pt x="569" y="1411"/>
                  </a:lnTo>
                  <a:lnTo>
                    <a:pt x="705" y="1318"/>
                  </a:lnTo>
                  <a:lnTo>
                    <a:pt x="828" y="1277"/>
                  </a:lnTo>
                  <a:lnTo>
                    <a:pt x="924" y="1238"/>
                  </a:lnTo>
                  <a:lnTo>
                    <a:pt x="933" y="1162"/>
                  </a:lnTo>
                  <a:lnTo>
                    <a:pt x="876" y="1066"/>
                  </a:lnTo>
                  <a:lnTo>
                    <a:pt x="905" y="970"/>
                  </a:lnTo>
                  <a:lnTo>
                    <a:pt x="909" y="907"/>
                  </a:lnTo>
                  <a:lnTo>
                    <a:pt x="866" y="850"/>
                  </a:lnTo>
                  <a:lnTo>
                    <a:pt x="885" y="744"/>
                  </a:lnTo>
                  <a:lnTo>
                    <a:pt x="933" y="682"/>
                  </a:lnTo>
                  <a:lnTo>
                    <a:pt x="905" y="643"/>
                  </a:lnTo>
                  <a:lnTo>
                    <a:pt x="837" y="590"/>
                  </a:lnTo>
                  <a:lnTo>
                    <a:pt x="929" y="552"/>
                  </a:lnTo>
                  <a:lnTo>
                    <a:pt x="909" y="480"/>
                  </a:lnTo>
                  <a:lnTo>
                    <a:pt x="905" y="394"/>
                  </a:lnTo>
                  <a:lnTo>
                    <a:pt x="857" y="350"/>
                  </a:lnTo>
                  <a:lnTo>
                    <a:pt x="879" y="191"/>
                  </a:lnTo>
                  <a:lnTo>
                    <a:pt x="790" y="125"/>
                  </a:lnTo>
                  <a:lnTo>
                    <a:pt x="783" y="0"/>
                  </a:lnTo>
                  <a:lnTo>
                    <a:pt x="601" y="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6" name="Freeform 137">
              <a:extLst>
                <a:ext uri="{FF2B5EF4-FFF2-40B4-BE49-F238E27FC236}">
                  <a16:creationId xmlns:a16="http://schemas.microsoft.com/office/drawing/2014/main" id="{1A20638E-8C88-4AB9-BF68-BCA7AC448740}"/>
                </a:ext>
              </a:extLst>
            </p:cNvPr>
            <p:cNvSpPr>
              <a:spLocks/>
            </p:cNvSpPr>
            <p:nvPr/>
          </p:nvSpPr>
          <p:spPr bwMode="auto">
            <a:xfrm>
              <a:off x="1844675" y="3170238"/>
              <a:ext cx="88900" cy="292100"/>
            </a:xfrm>
            <a:custGeom>
              <a:avLst/>
              <a:gdLst/>
              <a:ahLst/>
              <a:cxnLst>
                <a:cxn ang="0">
                  <a:pos x="43" y="33"/>
                </a:cxn>
                <a:cxn ang="0">
                  <a:pos x="19" y="190"/>
                </a:cxn>
                <a:cxn ang="0">
                  <a:pos x="67" y="234"/>
                </a:cxn>
                <a:cxn ang="0">
                  <a:pos x="72" y="321"/>
                </a:cxn>
                <a:cxn ang="0">
                  <a:pos x="91" y="393"/>
                </a:cxn>
                <a:cxn ang="0">
                  <a:pos x="0" y="430"/>
                </a:cxn>
                <a:cxn ang="0">
                  <a:pos x="70" y="486"/>
                </a:cxn>
                <a:cxn ang="0">
                  <a:pos x="96" y="523"/>
                </a:cxn>
                <a:cxn ang="0">
                  <a:pos x="48" y="589"/>
                </a:cxn>
                <a:cxn ang="0">
                  <a:pos x="30" y="693"/>
                </a:cxn>
                <a:cxn ang="0">
                  <a:pos x="72" y="748"/>
                </a:cxn>
                <a:cxn ang="0">
                  <a:pos x="67" y="816"/>
                </a:cxn>
                <a:cxn ang="0">
                  <a:pos x="39" y="907"/>
                </a:cxn>
                <a:cxn ang="0">
                  <a:pos x="96" y="1006"/>
                </a:cxn>
                <a:cxn ang="0">
                  <a:pos x="88" y="1078"/>
                </a:cxn>
                <a:cxn ang="0">
                  <a:pos x="168" y="1066"/>
                </a:cxn>
                <a:cxn ang="0">
                  <a:pos x="260" y="1061"/>
                </a:cxn>
                <a:cxn ang="0">
                  <a:pos x="308" y="1032"/>
                </a:cxn>
                <a:cxn ang="0">
                  <a:pos x="312" y="991"/>
                </a:cxn>
                <a:cxn ang="0">
                  <a:pos x="288" y="873"/>
                </a:cxn>
                <a:cxn ang="0">
                  <a:pos x="313" y="343"/>
                </a:cxn>
                <a:cxn ang="0">
                  <a:pos x="256" y="234"/>
                </a:cxn>
                <a:cxn ang="0">
                  <a:pos x="256" y="130"/>
                </a:cxn>
                <a:cxn ang="0">
                  <a:pos x="138" y="0"/>
                </a:cxn>
                <a:cxn ang="0">
                  <a:pos x="43" y="33"/>
                </a:cxn>
              </a:cxnLst>
              <a:rect l="0" t="0" r="r" b="b"/>
              <a:pathLst>
                <a:path w="313" h="1078">
                  <a:moveTo>
                    <a:pt x="43" y="33"/>
                  </a:moveTo>
                  <a:lnTo>
                    <a:pt x="19" y="190"/>
                  </a:lnTo>
                  <a:lnTo>
                    <a:pt x="67" y="234"/>
                  </a:lnTo>
                  <a:lnTo>
                    <a:pt x="72" y="321"/>
                  </a:lnTo>
                  <a:lnTo>
                    <a:pt x="91" y="393"/>
                  </a:lnTo>
                  <a:lnTo>
                    <a:pt x="0" y="430"/>
                  </a:lnTo>
                  <a:lnTo>
                    <a:pt x="70" y="486"/>
                  </a:lnTo>
                  <a:lnTo>
                    <a:pt x="96" y="523"/>
                  </a:lnTo>
                  <a:lnTo>
                    <a:pt x="48" y="589"/>
                  </a:lnTo>
                  <a:lnTo>
                    <a:pt x="30" y="693"/>
                  </a:lnTo>
                  <a:lnTo>
                    <a:pt x="72" y="748"/>
                  </a:lnTo>
                  <a:lnTo>
                    <a:pt x="67" y="816"/>
                  </a:lnTo>
                  <a:lnTo>
                    <a:pt x="39" y="907"/>
                  </a:lnTo>
                  <a:lnTo>
                    <a:pt x="96" y="1006"/>
                  </a:lnTo>
                  <a:lnTo>
                    <a:pt x="88" y="1078"/>
                  </a:lnTo>
                  <a:lnTo>
                    <a:pt x="168" y="1066"/>
                  </a:lnTo>
                  <a:lnTo>
                    <a:pt x="260" y="1061"/>
                  </a:lnTo>
                  <a:lnTo>
                    <a:pt x="308" y="1032"/>
                  </a:lnTo>
                  <a:lnTo>
                    <a:pt x="312" y="991"/>
                  </a:lnTo>
                  <a:lnTo>
                    <a:pt x="288" y="873"/>
                  </a:lnTo>
                  <a:lnTo>
                    <a:pt x="313" y="343"/>
                  </a:lnTo>
                  <a:lnTo>
                    <a:pt x="256" y="234"/>
                  </a:lnTo>
                  <a:lnTo>
                    <a:pt x="256" y="130"/>
                  </a:lnTo>
                  <a:lnTo>
                    <a:pt x="138" y="0"/>
                  </a:lnTo>
                  <a:lnTo>
                    <a:pt x="43"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7" name="Freeform 138">
              <a:extLst>
                <a:ext uri="{FF2B5EF4-FFF2-40B4-BE49-F238E27FC236}">
                  <a16:creationId xmlns:a16="http://schemas.microsoft.com/office/drawing/2014/main" id="{BA0EF625-8673-4C03-92F0-35F0B8E5D236}"/>
                </a:ext>
              </a:extLst>
            </p:cNvPr>
            <p:cNvSpPr>
              <a:spLocks/>
            </p:cNvSpPr>
            <p:nvPr/>
          </p:nvSpPr>
          <p:spPr bwMode="auto">
            <a:xfrm>
              <a:off x="1073150" y="3284538"/>
              <a:ext cx="261938" cy="288925"/>
            </a:xfrm>
            <a:custGeom>
              <a:avLst/>
              <a:gdLst/>
              <a:ahLst/>
              <a:cxnLst>
                <a:cxn ang="0">
                  <a:pos x="899" y="1067"/>
                </a:cxn>
                <a:cxn ang="0">
                  <a:pos x="909" y="875"/>
                </a:cxn>
                <a:cxn ang="0">
                  <a:pos x="957" y="744"/>
                </a:cxn>
                <a:cxn ang="0">
                  <a:pos x="668" y="545"/>
                </a:cxn>
                <a:cxn ang="0">
                  <a:pos x="758" y="432"/>
                </a:cxn>
                <a:cxn ang="0">
                  <a:pos x="720" y="285"/>
                </a:cxn>
                <a:cxn ang="0">
                  <a:pos x="660" y="288"/>
                </a:cxn>
                <a:cxn ang="0">
                  <a:pos x="582" y="330"/>
                </a:cxn>
                <a:cxn ang="0">
                  <a:pos x="540" y="294"/>
                </a:cxn>
                <a:cxn ang="0">
                  <a:pos x="510" y="234"/>
                </a:cxn>
                <a:cxn ang="0">
                  <a:pos x="510" y="144"/>
                </a:cxn>
                <a:cxn ang="0">
                  <a:pos x="510" y="102"/>
                </a:cxn>
                <a:cxn ang="0">
                  <a:pos x="474" y="36"/>
                </a:cxn>
                <a:cxn ang="0">
                  <a:pos x="426" y="0"/>
                </a:cxn>
                <a:cxn ang="0">
                  <a:pos x="336" y="42"/>
                </a:cxn>
                <a:cxn ang="0">
                  <a:pos x="264" y="90"/>
                </a:cxn>
                <a:cxn ang="0">
                  <a:pos x="222" y="144"/>
                </a:cxn>
                <a:cxn ang="0">
                  <a:pos x="228" y="222"/>
                </a:cxn>
                <a:cxn ang="0">
                  <a:pos x="144" y="246"/>
                </a:cxn>
                <a:cxn ang="0">
                  <a:pos x="84" y="318"/>
                </a:cxn>
                <a:cxn ang="0">
                  <a:pos x="0" y="390"/>
                </a:cxn>
                <a:cxn ang="0">
                  <a:pos x="36" y="480"/>
                </a:cxn>
                <a:cxn ang="0">
                  <a:pos x="126" y="498"/>
                </a:cxn>
                <a:cxn ang="0">
                  <a:pos x="192" y="540"/>
                </a:cxn>
                <a:cxn ang="0">
                  <a:pos x="288" y="648"/>
                </a:cxn>
                <a:cxn ang="0">
                  <a:pos x="354" y="672"/>
                </a:cxn>
                <a:cxn ang="0">
                  <a:pos x="414" y="762"/>
                </a:cxn>
                <a:cxn ang="0">
                  <a:pos x="474" y="852"/>
                </a:cxn>
                <a:cxn ang="0">
                  <a:pos x="552" y="906"/>
                </a:cxn>
                <a:cxn ang="0">
                  <a:pos x="604" y="919"/>
                </a:cxn>
                <a:cxn ang="0">
                  <a:pos x="672" y="972"/>
                </a:cxn>
                <a:cxn ang="0">
                  <a:pos x="756" y="1002"/>
                </a:cxn>
                <a:cxn ang="0">
                  <a:pos x="828" y="1026"/>
                </a:cxn>
                <a:cxn ang="0">
                  <a:pos x="899" y="1067"/>
                </a:cxn>
              </a:cxnLst>
              <a:rect l="0" t="0" r="r" b="b"/>
              <a:pathLst>
                <a:path w="957" h="1067">
                  <a:moveTo>
                    <a:pt x="899" y="1067"/>
                  </a:moveTo>
                  <a:lnTo>
                    <a:pt x="909" y="875"/>
                  </a:lnTo>
                  <a:lnTo>
                    <a:pt x="957" y="744"/>
                  </a:lnTo>
                  <a:lnTo>
                    <a:pt x="668" y="545"/>
                  </a:lnTo>
                  <a:lnTo>
                    <a:pt x="758" y="432"/>
                  </a:lnTo>
                  <a:lnTo>
                    <a:pt x="720" y="285"/>
                  </a:lnTo>
                  <a:lnTo>
                    <a:pt x="660" y="288"/>
                  </a:lnTo>
                  <a:lnTo>
                    <a:pt x="582" y="330"/>
                  </a:lnTo>
                  <a:lnTo>
                    <a:pt x="540" y="294"/>
                  </a:lnTo>
                  <a:lnTo>
                    <a:pt x="510" y="234"/>
                  </a:lnTo>
                  <a:lnTo>
                    <a:pt x="510" y="144"/>
                  </a:lnTo>
                  <a:lnTo>
                    <a:pt x="510" y="102"/>
                  </a:lnTo>
                  <a:lnTo>
                    <a:pt x="474" y="36"/>
                  </a:lnTo>
                  <a:lnTo>
                    <a:pt x="426" y="0"/>
                  </a:lnTo>
                  <a:lnTo>
                    <a:pt x="336" y="42"/>
                  </a:lnTo>
                  <a:lnTo>
                    <a:pt x="264" y="90"/>
                  </a:lnTo>
                  <a:lnTo>
                    <a:pt x="222" y="144"/>
                  </a:lnTo>
                  <a:lnTo>
                    <a:pt x="228" y="222"/>
                  </a:lnTo>
                  <a:lnTo>
                    <a:pt x="144" y="246"/>
                  </a:lnTo>
                  <a:lnTo>
                    <a:pt x="84" y="318"/>
                  </a:lnTo>
                  <a:lnTo>
                    <a:pt x="0" y="390"/>
                  </a:lnTo>
                  <a:lnTo>
                    <a:pt x="36" y="480"/>
                  </a:lnTo>
                  <a:lnTo>
                    <a:pt x="126" y="498"/>
                  </a:lnTo>
                  <a:lnTo>
                    <a:pt x="192" y="540"/>
                  </a:lnTo>
                  <a:lnTo>
                    <a:pt x="288" y="648"/>
                  </a:lnTo>
                  <a:lnTo>
                    <a:pt x="354" y="672"/>
                  </a:lnTo>
                  <a:lnTo>
                    <a:pt x="414" y="762"/>
                  </a:lnTo>
                  <a:lnTo>
                    <a:pt x="474" y="852"/>
                  </a:lnTo>
                  <a:lnTo>
                    <a:pt x="552" y="906"/>
                  </a:lnTo>
                  <a:lnTo>
                    <a:pt x="604" y="919"/>
                  </a:lnTo>
                  <a:lnTo>
                    <a:pt x="672" y="972"/>
                  </a:lnTo>
                  <a:lnTo>
                    <a:pt x="756" y="1002"/>
                  </a:lnTo>
                  <a:lnTo>
                    <a:pt x="828" y="1026"/>
                  </a:lnTo>
                  <a:lnTo>
                    <a:pt x="899" y="106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8" name="Freeform 139">
              <a:extLst>
                <a:ext uri="{FF2B5EF4-FFF2-40B4-BE49-F238E27FC236}">
                  <a16:creationId xmlns:a16="http://schemas.microsoft.com/office/drawing/2014/main" id="{598B6167-542F-473B-9FC8-B80030F06EA2}"/>
                </a:ext>
              </a:extLst>
            </p:cNvPr>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9" name="Freeform 140">
              <a:extLst>
                <a:ext uri="{FF2B5EF4-FFF2-40B4-BE49-F238E27FC236}">
                  <a16:creationId xmlns:a16="http://schemas.microsoft.com/office/drawing/2014/main" id="{8FC5D687-ECEA-45EB-9FA9-9D194D0E246C}"/>
                </a:ext>
              </a:extLst>
            </p:cNvPr>
            <p:cNvSpPr>
              <a:spLocks/>
            </p:cNvSpPr>
            <p:nvPr/>
          </p:nvSpPr>
          <p:spPr bwMode="auto">
            <a:xfrm>
              <a:off x="825500" y="2039938"/>
              <a:ext cx="782638" cy="815975"/>
            </a:xfrm>
            <a:custGeom>
              <a:avLst/>
              <a:gdLst/>
              <a:ahLst/>
              <a:cxnLst>
                <a:cxn ang="0">
                  <a:pos x="76" y="1146"/>
                </a:cxn>
                <a:cxn ang="0">
                  <a:pos x="93" y="1282"/>
                </a:cxn>
                <a:cxn ang="0">
                  <a:pos x="172" y="1362"/>
                </a:cxn>
                <a:cxn ang="0">
                  <a:pos x="163" y="1453"/>
                </a:cxn>
                <a:cxn ang="0">
                  <a:pos x="76" y="1538"/>
                </a:cxn>
                <a:cxn ang="0">
                  <a:pos x="128" y="1657"/>
                </a:cxn>
                <a:cxn ang="0">
                  <a:pos x="124" y="1749"/>
                </a:cxn>
                <a:cxn ang="0">
                  <a:pos x="85" y="1939"/>
                </a:cxn>
                <a:cxn ang="0">
                  <a:pos x="0" y="2181"/>
                </a:cxn>
                <a:cxn ang="0">
                  <a:pos x="84" y="2186"/>
                </a:cxn>
                <a:cxn ang="0">
                  <a:pos x="99" y="2165"/>
                </a:cxn>
                <a:cxn ang="0">
                  <a:pos x="123" y="2171"/>
                </a:cxn>
                <a:cxn ang="0">
                  <a:pos x="146" y="2171"/>
                </a:cxn>
                <a:cxn ang="0">
                  <a:pos x="182" y="2147"/>
                </a:cxn>
                <a:cxn ang="0">
                  <a:pos x="230" y="2154"/>
                </a:cxn>
                <a:cxn ang="0">
                  <a:pos x="309" y="2154"/>
                </a:cxn>
                <a:cxn ang="0">
                  <a:pos x="332" y="2168"/>
                </a:cxn>
                <a:cxn ang="0">
                  <a:pos x="377" y="2199"/>
                </a:cxn>
                <a:cxn ang="0">
                  <a:pos x="410" y="2258"/>
                </a:cxn>
                <a:cxn ang="0">
                  <a:pos x="483" y="2264"/>
                </a:cxn>
                <a:cxn ang="0">
                  <a:pos x="510" y="2282"/>
                </a:cxn>
                <a:cxn ang="0">
                  <a:pos x="519" y="2327"/>
                </a:cxn>
                <a:cxn ang="0">
                  <a:pos x="545" y="2373"/>
                </a:cxn>
                <a:cxn ang="0">
                  <a:pos x="585" y="2405"/>
                </a:cxn>
                <a:cxn ang="0">
                  <a:pos x="603" y="2429"/>
                </a:cxn>
                <a:cxn ang="0">
                  <a:pos x="617" y="2460"/>
                </a:cxn>
                <a:cxn ang="0">
                  <a:pos x="653" y="2489"/>
                </a:cxn>
                <a:cxn ang="0">
                  <a:pos x="692" y="2498"/>
                </a:cxn>
                <a:cxn ang="0">
                  <a:pos x="699" y="2535"/>
                </a:cxn>
                <a:cxn ang="0">
                  <a:pos x="759" y="2570"/>
                </a:cxn>
                <a:cxn ang="0">
                  <a:pos x="851" y="2562"/>
                </a:cxn>
                <a:cxn ang="0">
                  <a:pos x="853" y="2481"/>
                </a:cxn>
                <a:cxn ang="0">
                  <a:pos x="892" y="2411"/>
                </a:cxn>
                <a:cxn ang="0">
                  <a:pos x="972" y="2430"/>
                </a:cxn>
                <a:cxn ang="0">
                  <a:pos x="1027" y="2516"/>
                </a:cxn>
                <a:cxn ang="0">
                  <a:pos x="1066" y="2457"/>
                </a:cxn>
                <a:cxn ang="0">
                  <a:pos x="1251" y="2481"/>
                </a:cxn>
                <a:cxn ang="0">
                  <a:pos x="1373" y="2456"/>
                </a:cxn>
                <a:cxn ang="0">
                  <a:pos x="2133" y="2475"/>
                </a:cxn>
                <a:cxn ang="0">
                  <a:pos x="2178" y="2318"/>
                </a:cxn>
                <a:cxn ang="0">
                  <a:pos x="2111" y="2226"/>
                </a:cxn>
                <a:cxn ang="0">
                  <a:pos x="2146" y="476"/>
                </a:cxn>
                <a:cxn ang="0">
                  <a:pos x="2463" y="490"/>
                </a:cxn>
                <a:cxn ang="0">
                  <a:pos x="1841" y="0"/>
                </a:cxn>
                <a:cxn ang="0">
                  <a:pos x="1790" y="250"/>
                </a:cxn>
                <a:cxn ang="0">
                  <a:pos x="1170" y="212"/>
                </a:cxn>
                <a:cxn ang="0">
                  <a:pos x="1056" y="734"/>
                </a:cxn>
                <a:cxn ang="0">
                  <a:pos x="810" y="879"/>
                </a:cxn>
                <a:cxn ang="0">
                  <a:pos x="810" y="1168"/>
                </a:cxn>
                <a:cxn ang="0">
                  <a:pos x="76" y="1146"/>
                </a:cxn>
              </a:cxnLst>
              <a:rect l="0" t="0" r="r" b="b"/>
              <a:pathLst>
                <a:path w="2463" h="2570">
                  <a:moveTo>
                    <a:pt x="76" y="1146"/>
                  </a:moveTo>
                  <a:lnTo>
                    <a:pt x="93" y="1282"/>
                  </a:lnTo>
                  <a:lnTo>
                    <a:pt x="172" y="1362"/>
                  </a:lnTo>
                  <a:lnTo>
                    <a:pt x="163" y="1453"/>
                  </a:lnTo>
                  <a:lnTo>
                    <a:pt x="76" y="1538"/>
                  </a:lnTo>
                  <a:lnTo>
                    <a:pt x="128" y="1657"/>
                  </a:lnTo>
                  <a:lnTo>
                    <a:pt x="124" y="1749"/>
                  </a:lnTo>
                  <a:lnTo>
                    <a:pt x="85" y="1939"/>
                  </a:lnTo>
                  <a:lnTo>
                    <a:pt x="0" y="2181"/>
                  </a:lnTo>
                  <a:lnTo>
                    <a:pt x="84" y="2186"/>
                  </a:lnTo>
                  <a:lnTo>
                    <a:pt x="99" y="2165"/>
                  </a:lnTo>
                  <a:lnTo>
                    <a:pt x="123" y="2171"/>
                  </a:lnTo>
                  <a:lnTo>
                    <a:pt x="146" y="2171"/>
                  </a:lnTo>
                  <a:lnTo>
                    <a:pt x="182" y="2147"/>
                  </a:lnTo>
                  <a:lnTo>
                    <a:pt x="230" y="2154"/>
                  </a:lnTo>
                  <a:lnTo>
                    <a:pt x="309" y="2154"/>
                  </a:lnTo>
                  <a:lnTo>
                    <a:pt x="332" y="2168"/>
                  </a:lnTo>
                  <a:lnTo>
                    <a:pt x="377" y="2199"/>
                  </a:lnTo>
                  <a:lnTo>
                    <a:pt x="410" y="2258"/>
                  </a:lnTo>
                  <a:lnTo>
                    <a:pt x="483" y="2264"/>
                  </a:lnTo>
                  <a:lnTo>
                    <a:pt x="510" y="2282"/>
                  </a:lnTo>
                  <a:lnTo>
                    <a:pt x="519" y="2327"/>
                  </a:lnTo>
                  <a:lnTo>
                    <a:pt x="545" y="2373"/>
                  </a:lnTo>
                  <a:lnTo>
                    <a:pt x="585" y="2405"/>
                  </a:lnTo>
                  <a:lnTo>
                    <a:pt x="603" y="2429"/>
                  </a:lnTo>
                  <a:lnTo>
                    <a:pt x="617" y="2460"/>
                  </a:lnTo>
                  <a:lnTo>
                    <a:pt x="653" y="2489"/>
                  </a:lnTo>
                  <a:lnTo>
                    <a:pt x="692" y="2498"/>
                  </a:lnTo>
                  <a:lnTo>
                    <a:pt x="699" y="2535"/>
                  </a:lnTo>
                  <a:lnTo>
                    <a:pt x="759" y="2570"/>
                  </a:lnTo>
                  <a:lnTo>
                    <a:pt x="851" y="2562"/>
                  </a:lnTo>
                  <a:lnTo>
                    <a:pt x="853" y="2481"/>
                  </a:lnTo>
                  <a:lnTo>
                    <a:pt x="892" y="2411"/>
                  </a:lnTo>
                  <a:lnTo>
                    <a:pt x="972" y="2430"/>
                  </a:lnTo>
                  <a:lnTo>
                    <a:pt x="1027" y="2516"/>
                  </a:lnTo>
                  <a:lnTo>
                    <a:pt x="1066" y="2457"/>
                  </a:lnTo>
                  <a:lnTo>
                    <a:pt x="1251" y="2481"/>
                  </a:lnTo>
                  <a:lnTo>
                    <a:pt x="1373" y="2456"/>
                  </a:lnTo>
                  <a:lnTo>
                    <a:pt x="2133" y="2475"/>
                  </a:lnTo>
                  <a:lnTo>
                    <a:pt x="2178" y="2318"/>
                  </a:lnTo>
                  <a:lnTo>
                    <a:pt x="2111" y="2226"/>
                  </a:lnTo>
                  <a:lnTo>
                    <a:pt x="2146" y="476"/>
                  </a:lnTo>
                  <a:lnTo>
                    <a:pt x="2463" y="490"/>
                  </a:lnTo>
                  <a:lnTo>
                    <a:pt x="1841" y="0"/>
                  </a:lnTo>
                  <a:lnTo>
                    <a:pt x="1790" y="250"/>
                  </a:lnTo>
                  <a:lnTo>
                    <a:pt x="1170" y="212"/>
                  </a:lnTo>
                  <a:lnTo>
                    <a:pt x="1056" y="734"/>
                  </a:lnTo>
                  <a:lnTo>
                    <a:pt x="810" y="879"/>
                  </a:lnTo>
                  <a:lnTo>
                    <a:pt x="810" y="1168"/>
                  </a:lnTo>
                  <a:lnTo>
                    <a:pt x="76" y="11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0" name="Freeform 141">
              <a:extLst>
                <a:ext uri="{FF2B5EF4-FFF2-40B4-BE49-F238E27FC236}">
                  <a16:creationId xmlns:a16="http://schemas.microsoft.com/office/drawing/2014/main" id="{D708887B-949F-4ACF-9870-B8C7DE6C2071}"/>
                </a:ext>
              </a:extLst>
            </p:cNvPr>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1" name="Freeform 142">
              <a:extLst>
                <a:ext uri="{FF2B5EF4-FFF2-40B4-BE49-F238E27FC236}">
                  <a16:creationId xmlns:a16="http://schemas.microsoft.com/office/drawing/2014/main" id="{915DDCDC-B498-4BDE-8D89-4D7EABBBA527}"/>
                </a:ext>
              </a:extLst>
            </p:cNvPr>
            <p:cNvSpPr>
              <a:spLocks/>
            </p:cNvSpPr>
            <p:nvPr/>
          </p:nvSpPr>
          <p:spPr bwMode="auto">
            <a:xfrm>
              <a:off x="762000" y="2722563"/>
              <a:ext cx="358775" cy="293688"/>
            </a:xfrm>
            <a:custGeom>
              <a:avLst/>
              <a:gdLst/>
              <a:ahLst/>
              <a:cxnLst>
                <a:cxn ang="0">
                  <a:pos x="420" y="6"/>
                </a:cxn>
                <a:cxn ang="0">
                  <a:pos x="345" y="24"/>
                </a:cxn>
                <a:cxn ang="0">
                  <a:pos x="299" y="15"/>
                </a:cxn>
                <a:cxn ang="0">
                  <a:pos x="204" y="30"/>
                </a:cxn>
                <a:cxn ang="0">
                  <a:pos x="135" y="113"/>
                </a:cxn>
                <a:cxn ang="0">
                  <a:pos x="65" y="296"/>
                </a:cxn>
                <a:cxn ang="0">
                  <a:pos x="24" y="487"/>
                </a:cxn>
                <a:cxn ang="0">
                  <a:pos x="100" y="582"/>
                </a:cxn>
                <a:cxn ang="0">
                  <a:pos x="134" y="656"/>
                </a:cxn>
                <a:cxn ang="0">
                  <a:pos x="291" y="660"/>
                </a:cxn>
                <a:cxn ang="0">
                  <a:pos x="321" y="621"/>
                </a:cxn>
                <a:cxn ang="0">
                  <a:pos x="377" y="609"/>
                </a:cxn>
                <a:cxn ang="0">
                  <a:pos x="429" y="635"/>
                </a:cxn>
                <a:cxn ang="0">
                  <a:pos x="449" y="657"/>
                </a:cxn>
                <a:cxn ang="0">
                  <a:pos x="488" y="656"/>
                </a:cxn>
                <a:cxn ang="0">
                  <a:pos x="524" y="687"/>
                </a:cxn>
                <a:cxn ang="0">
                  <a:pos x="572" y="671"/>
                </a:cxn>
                <a:cxn ang="0">
                  <a:pos x="626" y="683"/>
                </a:cxn>
                <a:cxn ang="0">
                  <a:pos x="617" y="717"/>
                </a:cxn>
                <a:cxn ang="0">
                  <a:pos x="569" y="728"/>
                </a:cxn>
                <a:cxn ang="0">
                  <a:pos x="534" y="741"/>
                </a:cxn>
                <a:cxn ang="0">
                  <a:pos x="486" y="726"/>
                </a:cxn>
                <a:cxn ang="0">
                  <a:pos x="440" y="705"/>
                </a:cxn>
                <a:cxn ang="0">
                  <a:pos x="387" y="683"/>
                </a:cxn>
                <a:cxn ang="0">
                  <a:pos x="353" y="672"/>
                </a:cxn>
                <a:cxn ang="0">
                  <a:pos x="339" y="705"/>
                </a:cxn>
                <a:cxn ang="0">
                  <a:pos x="285" y="705"/>
                </a:cxn>
                <a:cxn ang="0">
                  <a:pos x="224" y="716"/>
                </a:cxn>
                <a:cxn ang="0">
                  <a:pos x="44" y="749"/>
                </a:cxn>
                <a:cxn ang="0">
                  <a:pos x="18" y="759"/>
                </a:cxn>
                <a:cxn ang="0">
                  <a:pos x="0" y="809"/>
                </a:cxn>
                <a:cxn ang="0">
                  <a:pos x="27" y="870"/>
                </a:cxn>
                <a:cxn ang="0">
                  <a:pos x="50" y="873"/>
                </a:cxn>
                <a:cxn ang="0">
                  <a:pos x="30" y="905"/>
                </a:cxn>
                <a:cxn ang="0">
                  <a:pos x="96" y="924"/>
                </a:cxn>
                <a:cxn ang="0">
                  <a:pos x="186" y="903"/>
                </a:cxn>
                <a:cxn ang="0">
                  <a:pos x="291" y="879"/>
                </a:cxn>
                <a:cxn ang="0">
                  <a:pos x="612" y="857"/>
                </a:cxn>
                <a:cxn ang="0">
                  <a:pos x="773" y="870"/>
                </a:cxn>
                <a:cxn ang="0">
                  <a:pos x="816" y="882"/>
                </a:cxn>
                <a:cxn ang="0">
                  <a:pos x="905" y="912"/>
                </a:cxn>
                <a:cxn ang="0">
                  <a:pos x="977" y="905"/>
                </a:cxn>
                <a:cxn ang="0">
                  <a:pos x="1053" y="905"/>
                </a:cxn>
                <a:cxn ang="0">
                  <a:pos x="1122" y="896"/>
                </a:cxn>
                <a:cxn ang="0">
                  <a:pos x="1116" y="869"/>
                </a:cxn>
                <a:cxn ang="0">
                  <a:pos x="1115" y="804"/>
                </a:cxn>
                <a:cxn ang="0">
                  <a:pos x="1110" y="764"/>
                </a:cxn>
                <a:cxn ang="0">
                  <a:pos x="1071" y="696"/>
                </a:cxn>
                <a:cxn ang="0">
                  <a:pos x="1025" y="710"/>
                </a:cxn>
                <a:cxn ang="0">
                  <a:pos x="977" y="626"/>
                </a:cxn>
                <a:cxn ang="0">
                  <a:pos x="1001" y="581"/>
                </a:cxn>
                <a:cxn ang="0">
                  <a:pos x="986" y="510"/>
                </a:cxn>
                <a:cxn ang="0">
                  <a:pos x="944" y="467"/>
                </a:cxn>
                <a:cxn ang="0">
                  <a:pos x="903" y="387"/>
                </a:cxn>
                <a:cxn ang="0">
                  <a:pos x="848" y="338"/>
                </a:cxn>
                <a:cxn ang="0">
                  <a:pos x="804" y="281"/>
                </a:cxn>
                <a:cxn ang="0">
                  <a:pos x="743" y="219"/>
                </a:cxn>
                <a:cxn ang="0">
                  <a:pos x="708" y="132"/>
                </a:cxn>
                <a:cxn ang="0">
                  <a:pos x="653" y="113"/>
                </a:cxn>
                <a:cxn ang="0">
                  <a:pos x="576" y="54"/>
                </a:cxn>
                <a:cxn ang="0">
                  <a:pos x="506" y="8"/>
                </a:cxn>
              </a:cxnLst>
              <a:rect l="0" t="0" r="r" b="b"/>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rgbClr val="000000"/>
                </a:solidFill>
              </a:endParaRPr>
            </a:p>
          </p:txBody>
        </p:sp>
        <p:sp>
          <p:nvSpPr>
            <p:cNvPr id="132" name="Freeform 143">
              <a:extLst>
                <a:ext uri="{FF2B5EF4-FFF2-40B4-BE49-F238E27FC236}">
                  <a16:creationId xmlns:a16="http://schemas.microsoft.com/office/drawing/2014/main" id="{3660BFE3-CED7-423A-9C24-3B5BB3F9499E}"/>
                </a:ext>
              </a:extLst>
            </p:cNvPr>
            <p:cNvSpPr>
              <a:spLocks/>
            </p:cNvSpPr>
            <p:nvPr/>
          </p:nvSpPr>
          <p:spPr bwMode="auto">
            <a:xfrm>
              <a:off x="768350" y="2916238"/>
              <a:ext cx="193675" cy="49213"/>
            </a:xfrm>
            <a:custGeom>
              <a:avLst/>
              <a:gdLst/>
              <a:ahLst/>
              <a:cxnLst>
                <a:cxn ang="0">
                  <a:pos x="57" y="72"/>
                </a:cxn>
                <a:cxn ang="0">
                  <a:pos x="68" y="98"/>
                </a:cxn>
                <a:cxn ang="0">
                  <a:pos x="113" y="95"/>
                </a:cxn>
                <a:cxn ang="0">
                  <a:pos x="167" y="80"/>
                </a:cxn>
                <a:cxn ang="0">
                  <a:pos x="231" y="71"/>
                </a:cxn>
                <a:cxn ang="0">
                  <a:pos x="255" y="68"/>
                </a:cxn>
                <a:cxn ang="0">
                  <a:pos x="246" y="84"/>
                </a:cxn>
                <a:cxn ang="0">
                  <a:pos x="219" y="81"/>
                </a:cxn>
                <a:cxn ang="0">
                  <a:pos x="167" y="89"/>
                </a:cxn>
                <a:cxn ang="0">
                  <a:pos x="113" y="107"/>
                </a:cxn>
                <a:cxn ang="0">
                  <a:pos x="62" y="110"/>
                </a:cxn>
                <a:cxn ang="0">
                  <a:pos x="47" y="74"/>
                </a:cxn>
                <a:cxn ang="0">
                  <a:pos x="26" y="102"/>
                </a:cxn>
                <a:cxn ang="0">
                  <a:pos x="0" y="150"/>
                </a:cxn>
                <a:cxn ang="0">
                  <a:pos x="27" y="141"/>
                </a:cxn>
                <a:cxn ang="0">
                  <a:pos x="204" y="107"/>
                </a:cxn>
                <a:cxn ang="0">
                  <a:pos x="264" y="98"/>
                </a:cxn>
                <a:cxn ang="0">
                  <a:pos x="320" y="95"/>
                </a:cxn>
                <a:cxn ang="0">
                  <a:pos x="348" y="57"/>
                </a:cxn>
                <a:cxn ang="0">
                  <a:pos x="398" y="89"/>
                </a:cxn>
                <a:cxn ang="0">
                  <a:pos x="465" y="114"/>
                </a:cxn>
                <a:cxn ang="0">
                  <a:pos x="542" y="135"/>
                </a:cxn>
                <a:cxn ang="0">
                  <a:pos x="600" y="108"/>
                </a:cxn>
                <a:cxn ang="0">
                  <a:pos x="608" y="74"/>
                </a:cxn>
                <a:cxn ang="0">
                  <a:pos x="554" y="62"/>
                </a:cxn>
                <a:cxn ang="0">
                  <a:pos x="498" y="77"/>
                </a:cxn>
                <a:cxn ang="0">
                  <a:pos x="470" y="44"/>
                </a:cxn>
                <a:cxn ang="0">
                  <a:pos x="432" y="47"/>
                </a:cxn>
                <a:cxn ang="0">
                  <a:pos x="413" y="26"/>
                </a:cxn>
                <a:cxn ang="0">
                  <a:pos x="357" y="0"/>
                </a:cxn>
                <a:cxn ang="0">
                  <a:pos x="308" y="11"/>
                </a:cxn>
                <a:cxn ang="0">
                  <a:pos x="281" y="27"/>
                </a:cxn>
                <a:cxn ang="0">
                  <a:pos x="54" y="48"/>
                </a:cxn>
              </a:cxnLst>
              <a:rect l="0" t="0" r="r" b="b"/>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3" name="Freeform 144">
              <a:extLst>
                <a:ext uri="{FF2B5EF4-FFF2-40B4-BE49-F238E27FC236}">
                  <a16:creationId xmlns:a16="http://schemas.microsoft.com/office/drawing/2014/main" id="{E6570D3F-771C-4B44-86F8-3CDC6C56CBCB}"/>
                </a:ext>
              </a:extLst>
            </p:cNvPr>
            <p:cNvSpPr>
              <a:spLocks/>
            </p:cNvSpPr>
            <p:nvPr/>
          </p:nvSpPr>
          <p:spPr bwMode="auto">
            <a:xfrm>
              <a:off x="871538" y="2995613"/>
              <a:ext cx="461963" cy="377825"/>
            </a:xfrm>
            <a:custGeom>
              <a:avLst/>
              <a:gdLst/>
              <a:ahLst/>
              <a:cxnLst>
                <a:cxn ang="0">
                  <a:pos x="1337" y="1118"/>
                </a:cxn>
                <a:cxn ang="0">
                  <a:pos x="1303" y="956"/>
                </a:cxn>
                <a:cxn ang="0">
                  <a:pos x="1355" y="776"/>
                </a:cxn>
                <a:cxn ang="0">
                  <a:pos x="1322" y="509"/>
                </a:cxn>
                <a:cxn ang="0">
                  <a:pos x="1306" y="292"/>
                </a:cxn>
                <a:cxn ang="0">
                  <a:pos x="1229" y="125"/>
                </a:cxn>
                <a:cxn ang="0">
                  <a:pos x="1055" y="167"/>
                </a:cxn>
                <a:cxn ang="0">
                  <a:pos x="865" y="182"/>
                </a:cxn>
                <a:cxn ang="0">
                  <a:pos x="787" y="172"/>
                </a:cxn>
                <a:cxn ang="0">
                  <a:pos x="770" y="36"/>
                </a:cxn>
                <a:cxn ang="0">
                  <a:pos x="680" y="39"/>
                </a:cxn>
                <a:cxn ang="0">
                  <a:pos x="590" y="69"/>
                </a:cxn>
                <a:cxn ang="0">
                  <a:pos x="504" y="46"/>
                </a:cxn>
                <a:cxn ang="0">
                  <a:pos x="441" y="36"/>
                </a:cxn>
                <a:cxn ang="0">
                  <a:pos x="371" y="0"/>
                </a:cxn>
                <a:cxn ang="0">
                  <a:pos x="273" y="0"/>
                </a:cxn>
                <a:cxn ang="0">
                  <a:pos x="284" y="40"/>
                </a:cxn>
                <a:cxn ang="0">
                  <a:pos x="278" y="79"/>
                </a:cxn>
                <a:cxn ang="0">
                  <a:pos x="245" y="84"/>
                </a:cxn>
                <a:cxn ang="0">
                  <a:pos x="222" y="108"/>
                </a:cxn>
                <a:cxn ang="0">
                  <a:pos x="250" y="131"/>
                </a:cxn>
                <a:cxn ang="0">
                  <a:pos x="267" y="171"/>
                </a:cxn>
                <a:cxn ang="0">
                  <a:pos x="251" y="211"/>
                </a:cxn>
                <a:cxn ang="0">
                  <a:pos x="234" y="216"/>
                </a:cxn>
                <a:cxn ang="0">
                  <a:pos x="188" y="219"/>
                </a:cxn>
                <a:cxn ang="0">
                  <a:pos x="147" y="231"/>
                </a:cxn>
                <a:cxn ang="0">
                  <a:pos x="80" y="249"/>
                </a:cxn>
                <a:cxn ang="0">
                  <a:pos x="47" y="303"/>
                </a:cxn>
                <a:cxn ang="0">
                  <a:pos x="0" y="376"/>
                </a:cxn>
                <a:cxn ang="0">
                  <a:pos x="56" y="500"/>
                </a:cxn>
                <a:cxn ang="0">
                  <a:pos x="216" y="630"/>
                </a:cxn>
                <a:cxn ang="0">
                  <a:pos x="347" y="773"/>
                </a:cxn>
                <a:cxn ang="0">
                  <a:pos x="465" y="650"/>
                </a:cxn>
                <a:cxn ang="0">
                  <a:pos x="708" y="596"/>
                </a:cxn>
                <a:cxn ang="0">
                  <a:pos x="818" y="726"/>
                </a:cxn>
                <a:cxn ang="0">
                  <a:pos x="818" y="931"/>
                </a:cxn>
                <a:cxn ang="0">
                  <a:pos x="865" y="987"/>
                </a:cxn>
                <a:cxn ang="0">
                  <a:pos x="1005" y="912"/>
                </a:cxn>
                <a:cxn ang="0">
                  <a:pos x="1078" y="999"/>
                </a:cxn>
                <a:cxn ang="0">
                  <a:pos x="1106" y="1164"/>
                </a:cxn>
                <a:cxn ang="0">
                  <a:pos x="1208" y="1156"/>
                </a:cxn>
              </a:cxnLst>
              <a:rect l="0" t="0" r="r" b="b"/>
              <a:pathLst>
                <a:path w="1454" h="1192">
                  <a:moveTo>
                    <a:pt x="1257" y="1153"/>
                  </a:moveTo>
                  <a:lnTo>
                    <a:pt x="1337" y="1118"/>
                  </a:lnTo>
                  <a:lnTo>
                    <a:pt x="1345" y="1033"/>
                  </a:lnTo>
                  <a:lnTo>
                    <a:pt x="1303" y="956"/>
                  </a:lnTo>
                  <a:lnTo>
                    <a:pt x="1454" y="920"/>
                  </a:lnTo>
                  <a:lnTo>
                    <a:pt x="1355" y="776"/>
                  </a:lnTo>
                  <a:lnTo>
                    <a:pt x="1402" y="562"/>
                  </a:lnTo>
                  <a:lnTo>
                    <a:pt x="1322" y="509"/>
                  </a:lnTo>
                  <a:lnTo>
                    <a:pt x="1286" y="403"/>
                  </a:lnTo>
                  <a:lnTo>
                    <a:pt x="1306" y="292"/>
                  </a:lnTo>
                  <a:lnTo>
                    <a:pt x="1238" y="228"/>
                  </a:lnTo>
                  <a:lnTo>
                    <a:pt x="1229" y="125"/>
                  </a:lnTo>
                  <a:lnTo>
                    <a:pt x="1159" y="100"/>
                  </a:lnTo>
                  <a:lnTo>
                    <a:pt x="1055" y="167"/>
                  </a:lnTo>
                  <a:lnTo>
                    <a:pt x="955" y="135"/>
                  </a:lnTo>
                  <a:lnTo>
                    <a:pt x="865" y="182"/>
                  </a:lnTo>
                  <a:lnTo>
                    <a:pt x="841" y="136"/>
                  </a:lnTo>
                  <a:lnTo>
                    <a:pt x="787" y="172"/>
                  </a:lnTo>
                  <a:lnTo>
                    <a:pt x="717" y="146"/>
                  </a:lnTo>
                  <a:lnTo>
                    <a:pt x="770" y="36"/>
                  </a:lnTo>
                  <a:lnTo>
                    <a:pt x="713" y="45"/>
                  </a:lnTo>
                  <a:lnTo>
                    <a:pt x="680" y="39"/>
                  </a:lnTo>
                  <a:lnTo>
                    <a:pt x="632" y="43"/>
                  </a:lnTo>
                  <a:lnTo>
                    <a:pt x="590" y="69"/>
                  </a:lnTo>
                  <a:lnTo>
                    <a:pt x="555" y="52"/>
                  </a:lnTo>
                  <a:lnTo>
                    <a:pt x="504" y="46"/>
                  </a:lnTo>
                  <a:lnTo>
                    <a:pt x="473" y="22"/>
                  </a:lnTo>
                  <a:lnTo>
                    <a:pt x="441" y="36"/>
                  </a:lnTo>
                  <a:lnTo>
                    <a:pt x="426" y="12"/>
                  </a:lnTo>
                  <a:lnTo>
                    <a:pt x="371" y="0"/>
                  </a:lnTo>
                  <a:lnTo>
                    <a:pt x="323" y="1"/>
                  </a:lnTo>
                  <a:lnTo>
                    <a:pt x="273" y="0"/>
                  </a:lnTo>
                  <a:lnTo>
                    <a:pt x="275" y="21"/>
                  </a:lnTo>
                  <a:lnTo>
                    <a:pt x="284" y="40"/>
                  </a:lnTo>
                  <a:lnTo>
                    <a:pt x="278" y="58"/>
                  </a:lnTo>
                  <a:lnTo>
                    <a:pt x="278" y="79"/>
                  </a:lnTo>
                  <a:lnTo>
                    <a:pt x="263" y="90"/>
                  </a:lnTo>
                  <a:lnTo>
                    <a:pt x="245" y="84"/>
                  </a:lnTo>
                  <a:lnTo>
                    <a:pt x="228" y="91"/>
                  </a:lnTo>
                  <a:lnTo>
                    <a:pt x="222" y="108"/>
                  </a:lnTo>
                  <a:lnTo>
                    <a:pt x="237" y="115"/>
                  </a:lnTo>
                  <a:lnTo>
                    <a:pt x="250" y="131"/>
                  </a:lnTo>
                  <a:lnTo>
                    <a:pt x="269" y="138"/>
                  </a:lnTo>
                  <a:lnTo>
                    <a:pt x="267" y="171"/>
                  </a:lnTo>
                  <a:lnTo>
                    <a:pt x="266" y="202"/>
                  </a:lnTo>
                  <a:lnTo>
                    <a:pt x="251" y="211"/>
                  </a:lnTo>
                  <a:lnTo>
                    <a:pt x="237" y="198"/>
                  </a:lnTo>
                  <a:lnTo>
                    <a:pt x="234" y="216"/>
                  </a:lnTo>
                  <a:lnTo>
                    <a:pt x="215" y="217"/>
                  </a:lnTo>
                  <a:lnTo>
                    <a:pt x="188" y="219"/>
                  </a:lnTo>
                  <a:lnTo>
                    <a:pt x="162" y="213"/>
                  </a:lnTo>
                  <a:lnTo>
                    <a:pt x="147" y="231"/>
                  </a:lnTo>
                  <a:lnTo>
                    <a:pt x="110" y="252"/>
                  </a:lnTo>
                  <a:lnTo>
                    <a:pt x="80" y="249"/>
                  </a:lnTo>
                  <a:lnTo>
                    <a:pt x="68" y="270"/>
                  </a:lnTo>
                  <a:lnTo>
                    <a:pt x="47" y="303"/>
                  </a:lnTo>
                  <a:lnTo>
                    <a:pt x="24" y="361"/>
                  </a:lnTo>
                  <a:lnTo>
                    <a:pt x="0" y="376"/>
                  </a:lnTo>
                  <a:lnTo>
                    <a:pt x="56" y="418"/>
                  </a:lnTo>
                  <a:lnTo>
                    <a:pt x="56" y="500"/>
                  </a:lnTo>
                  <a:lnTo>
                    <a:pt x="147" y="562"/>
                  </a:lnTo>
                  <a:lnTo>
                    <a:pt x="216" y="630"/>
                  </a:lnTo>
                  <a:lnTo>
                    <a:pt x="299" y="685"/>
                  </a:lnTo>
                  <a:lnTo>
                    <a:pt x="347" y="773"/>
                  </a:lnTo>
                  <a:lnTo>
                    <a:pt x="410" y="760"/>
                  </a:lnTo>
                  <a:lnTo>
                    <a:pt x="465" y="650"/>
                  </a:lnTo>
                  <a:lnTo>
                    <a:pt x="597" y="603"/>
                  </a:lnTo>
                  <a:lnTo>
                    <a:pt x="708" y="596"/>
                  </a:lnTo>
                  <a:lnTo>
                    <a:pt x="764" y="636"/>
                  </a:lnTo>
                  <a:lnTo>
                    <a:pt x="818" y="726"/>
                  </a:lnTo>
                  <a:lnTo>
                    <a:pt x="846" y="849"/>
                  </a:lnTo>
                  <a:lnTo>
                    <a:pt x="818" y="931"/>
                  </a:lnTo>
                  <a:lnTo>
                    <a:pt x="831" y="1033"/>
                  </a:lnTo>
                  <a:lnTo>
                    <a:pt x="865" y="987"/>
                  </a:lnTo>
                  <a:lnTo>
                    <a:pt x="929" y="943"/>
                  </a:lnTo>
                  <a:lnTo>
                    <a:pt x="1005" y="912"/>
                  </a:lnTo>
                  <a:lnTo>
                    <a:pt x="1047" y="940"/>
                  </a:lnTo>
                  <a:lnTo>
                    <a:pt x="1078" y="999"/>
                  </a:lnTo>
                  <a:lnTo>
                    <a:pt x="1078" y="1107"/>
                  </a:lnTo>
                  <a:lnTo>
                    <a:pt x="1106" y="1164"/>
                  </a:lnTo>
                  <a:lnTo>
                    <a:pt x="1140" y="1192"/>
                  </a:lnTo>
                  <a:lnTo>
                    <a:pt x="1208" y="1156"/>
                  </a:lnTo>
                  <a:lnTo>
                    <a:pt x="1257" y="115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4" name="Freeform 145">
              <a:extLst>
                <a:ext uri="{FF2B5EF4-FFF2-40B4-BE49-F238E27FC236}">
                  <a16:creationId xmlns:a16="http://schemas.microsoft.com/office/drawing/2014/main" id="{2DF6A09F-AEAD-4F78-A01C-493EBBBD0876}"/>
                </a:ext>
              </a:extLst>
            </p:cNvPr>
            <p:cNvSpPr>
              <a:spLocks/>
            </p:cNvSpPr>
            <p:nvPr/>
          </p:nvSpPr>
          <p:spPr bwMode="auto">
            <a:xfrm>
              <a:off x="774700" y="2992438"/>
              <a:ext cx="187325" cy="123825"/>
            </a:xfrm>
            <a:custGeom>
              <a:avLst/>
              <a:gdLst/>
              <a:ahLst/>
              <a:cxnLst>
                <a:cxn ang="0">
                  <a:pos x="0" y="75"/>
                </a:cxn>
                <a:cxn ang="0">
                  <a:pos x="37" y="159"/>
                </a:cxn>
                <a:cxn ang="0">
                  <a:pos x="157" y="159"/>
                </a:cxn>
                <a:cxn ang="0">
                  <a:pos x="207" y="217"/>
                </a:cxn>
                <a:cxn ang="0">
                  <a:pos x="211" y="305"/>
                </a:cxn>
                <a:cxn ang="0">
                  <a:pos x="301" y="387"/>
                </a:cxn>
                <a:cxn ang="0">
                  <a:pos x="331" y="373"/>
                </a:cxn>
                <a:cxn ang="0">
                  <a:pos x="354" y="315"/>
                </a:cxn>
                <a:cxn ang="0">
                  <a:pos x="384" y="259"/>
                </a:cxn>
                <a:cxn ang="0">
                  <a:pos x="417" y="259"/>
                </a:cxn>
                <a:cxn ang="0">
                  <a:pos x="453" y="241"/>
                </a:cxn>
                <a:cxn ang="0">
                  <a:pos x="469" y="225"/>
                </a:cxn>
                <a:cxn ang="0">
                  <a:pos x="498" y="229"/>
                </a:cxn>
                <a:cxn ang="0">
                  <a:pos x="538" y="226"/>
                </a:cxn>
                <a:cxn ang="0">
                  <a:pos x="546" y="210"/>
                </a:cxn>
                <a:cxn ang="0">
                  <a:pos x="561" y="222"/>
                </a:cxn>
                <a:cxn ang="0">
                  <a:pos x="575" y="213"/>
                </a:cxn>
                <a:cxn ang="0">
                  <a:pos x="574" y="147"/>
                </a:cxn>
                <a:cxn ang="0">
                  <a:pos x="561" y="144"/>
                </a:cxn>
                <a:cxn ang="0">
                  <a:pos x="546" y="127"/>
                </a:cxn>
                <a:cxn ang="0">
                  <a:pos x="531" y="115"/>
                </a:cxn>
                <a:cxn ang="0">
                  <a:pos x="537" y="102"/>
                </a:cxn>
                <a:cxn ang="0">
                  <a:pos x="550" y="91"/>
                </a:cxn>
                <a:cxn ang="0">
                  <a:pos x="567" y="96"/>
                </a:cxn>
                <a:cxn ang="0">
                  <a:pos x="583" y="93"/>
                </a:cxn>
                <a:cxn ang="0">
                  <a:pos x="588" y="66"/>
                </a:cxn>
                <a:cxn ang="0">
                  <a:pos x="594" y="49"/>
                </a:cxn>
                <a:cxn ang="0">
                  <a:pos x="580" y="31"/>
                </a:cxn>
                <a:cxn ang="0">
                  <a:pos x="579" y="5"/>
                </a:cxn>
                <a:cxn ang="0">
                  <a:pos x="439" y="3"/>
                </a:cxn>
                <a:cxn ang="0">
                  <a:pos x="340" y="0"/>
                </a:cxn>
                <a:cxn ang="0">
                  <a:pos x="285" y="0"/>
                </a:cxn>
                <a:cxn ang="0">
                  <a:pos x="210" y="58"/>
                </a:cxn>
                <a:cxn ang="0">
                  <a:pos x="154" y="52"/>
                </a:cxn>
                <a:cxn ang="0">
                  <a:pos x="90" y="52"/>
                </a:cxn>
                <a:cxn ang="0">
                  <a:pos x="60" y="73"/>
                </a:cxn>
                <a:cxn ang="0">
                  <a:pos x="0" y="75"/>
                </a:cxn>
              </a:cxnLst>
              <a:rect l="0" t="0" r="r" b="b"/>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5" name="Freeform 146">
              <a:extLst>
                <a:ext uri="{FF2B5EF4-FFF2-40B4-BE49-F238E27FC236}">
                  <a16:creationId xmlns:a16="http://schemas.microsoft.com/office/drawing/2014/main" id="{C3B4979A-6753-482C-BDE9-BB801968981C}"/>
                </a:ext>
              </a:extLst>
            </p:cNvPr>
            <p:cNvSpPr>
              <a:spLocks/>
            </p:cNvSpPr>
            <p:nvPr/>
          </p:nvSpPr>
          <p:spPr bwMode="auto">
            <a:xfrm>
              <a:off x="1062038" y="2190750"/>
              <a:ext cx="1076325" cy="989013"/>
            </a:xfrm>
            <a:custGeom>
              <a:avLst/>
              <a:gdLst/>
              <a:ahLst/>
              <a:cxnLst>
                <a:cxn ang="0">
                  <a:pos x="1403" y="0"/>
                </a:cxn>
                <a:cxn ang="0">
                  <a:pos x="1434" y="1844"/>
                </a:cxn>
                <a:cxn ang="0">
                  <a:pos x="629" y="1983"/>
                </a:cxn>
                <a:cxn ang="0">
                  <a:pos x="322" y="1983"/>
                </a:cxn>
                <a:cxn ang="0">
                  <a:pos x="223" y="1957"/>
                </a:cxn>
                <a:cxn ang="0">
                  <a:pos x="104" y="2008"/>
                </a:cxn>
                <a:cxn ang="0">
                  <a:pos x="15" y="2098"/>
                </a:cxn>
                <a:cxn ang="0">
                  <a:pos x="42" y="2183"/>
                </a:cxn>
                <a:cxn ang="0">
                  <a:pos x="57" y="2258"/>
                </a:cxn>
                <a:cxn ang="0">
                  <a:pos x="31" y="2299"/>
                </a:cxn>
                <a:cxn ang="0">
                  <a:pos x="75" y="2383"/>
                </a:cxn>
                <a:cxn ang="0">
                  <a:pos x="126" y="2372"/>
                </a:cxn>
                <a:cxn ang="0">
                  <a:pos x="165" y="2440"/>
                </a:cxn>
                <a:cxn ang="0">
                  <a:pos x="168" y="2477"/>
                </a:cxn>
                <a:cxn ang="0">
                  <a:pos x="172" y="2539"/>
                </a:cxn>
                <a:cxn ang="0">
                  <a:pos x="165" y="2572"/>
                </a:cxn>
                <a:cxn ang="0">
                  <a:pos x="182" y="2705"/>
                </a:cxn>
                <a:cxn ang="0">
                  <a:pos x="260" y="2715"/>
                </a:cxn>
                <a:cxn ang="0">
                  <a:pos x="452" y="2700"/>
                </a:cxn>
                <a:cxn ang="0">
                  <a:pos x="624" y="2658"/>
                </a:cxn>
                <a:cxn ang="0">
                  <a:pos x="700" y="2825"/>
                </a:cxn>
                <a:cxn ang="0">
                  <a:pos x="717" y="3042"/>
                </a:cxn>
                <a:cxn ang="0">
                  <a:pos x="878" y="3058"/>
                </a:cxn>
                <a:cxn ang="0">
                  <a:pos x="1060" y="3033"/>
                </a:cxn>
                <a:cxn ang="0">
                  <a:pos x="1164" y="3115"/>
                </a:cxn>
                <a:cxn ang="0">
                  <a:pos x="1290" y="2921"/>
                </a:cxn>
                <a:cxn ang="0">
                  <a:pos x="1377" y="2756"/>
                </a:cxn>
                <a:cxn ang="0">
                  <a:pos x="1548" y="2649"/>
                </a:cxn>
                <a:cxn ang="0">
                  <a:pos x="1657" y="2423"/>
                </a:cxn>
                <a:cxn ang="0">
                  <a:pos x="1798" y="2475"/>
                </a:cxn>
                <a:cxn ang="0">
                  <a:pos x="1854" y="2367"/>
                </a:cxn>
                <a:cxn ang="0">
                  <a:pos x="1958" y="2270"/>
                </a:cxn>
                <a:cxn ang="0">
                  <a:pos x="2239" y="2193"/>
                </a:cxn>
                <a:cxn ang="0">
                  <a:pos x="2436" y="2126"/>
                </a:cxn>
                <a:cxn ang="0">
                  <a:pos x="2613" y="2147"/>
                </a:cxn>
                <a:cxn ang="0">
                  <a:pos x="3149" y="2080"/>
                </a:cxn>
                <a:cxn ang="0">
                  <a:pos x="3335" y="1849"/>
                </a:cxn>
                <a:cxn ang="0">
                  <a:pos x="3228" y="1349"/>
                </a:cxn>
                <a:cxn ang="0">
                  <a:pos x="3211" y="1189"/>
                </a:cxn>
                <a:cxn ang="0">
                  <a:pos x="3066" y="1118"/>
                </a:cxn>
                <a:cxn ang="0">
                  <a:pos x="2915" y="1049"/>
                </a:cxn>
                <a:cxn ang="0">
                  <a:pos x="2811" y="943"/>
                </a:cxn>
                <a:cxn ang="0">
                  <a:pos x="1722" y="17"/>
                </a:cxn>
              </a:cxnLst>
              <a:rect l="0" t="0" r="r" b="b"/>
              <a:pathLst>
                <a:path w="3387" h="3115">
                  <a:moveTo>
                    <a:pt x="1722" y="17"/>
                  </a:moveTo>
                  <a:lnTo>
                    <a:pt x="1403" y="0"/>
                  </a:lnTo>
                  <a:lnTo>
                    <a:pt x="1366" y="1758"/>
                  </a:lnTo>
                  <a:lnTo>
                    <a:pt x="1434" y="1844"/>
                  </a:lnTo>
                  <a:lnTo>
                    <a:pt x="1388" y="2001"/>
                  </a:lnTo>
                  <a:lnTo>
                    <a:pt x="629" y="1983"/>
                  </a:lnTo>
                  <a:lnTo>
                    <a:pt x="504" y="2008"/>
                  </a:lnTo>
                  <a:lnTo>
                    <a:pt x="322" y="1983"/>
                  </a:lnTo>
                  <a:lnTo>
                    <a:pt x="281" y="2044"/>
                  </a:lnTo>
                  <a:lnTo>
                    <a:pt x="223" y="1957"/>
                  </a:lnTo>
                  <a:lnTo>
                    <a:pt x="145" y="1937"/>
                  </a:lnTo>
                  <a:lnTo>
                    <a:pt x="104" y="2008"/>
                  </a:lnTo>
                  <a:lnTo>
                    <a:pt x="105" y="2089"/>
                  </a:lnTo>
                  <a:lnTo>
                    <a:pt x="15" y="2098"/>
                  </a:lnTo>
                  <a:lnTo>
                    <a:pt x="0" y="2140"/>
                  </a:lnTo>
                  <a:lnTo>
                    <a:pt x="42" y="2183"/>
                  </a:lnTo>
                  <a:lnTo>
                    <a:pt x="42" y="2233"/>
                  </a:lnTo>
                  <a:lnTo>
                    <a:pt x="57" y="2258"/>
                  </a:lnTo>
                  <a:lnTo>
                    <a:pt x="57" y="2282"/>
                  </a:lnTo>
                  <a:lnTo>
                    <a:pt x="31" y="2299"/>
                  </a:lnTo>
                  <a:lnTo>
                    <a:pt x="72" y="2354"/>
                  </a:lnTo>
                  <a:lnTo>
                    <a:pt x="75" y="2383"/>
                  </a:lnTo>
                  <a:lnTo>
                    <a:pt x="100" y="2368"/>
                  </a:lnTo>
                  <a:lnTo>
                    <a:pt x="126" y="2372"/>
                  </a:lnTo>
                  <a:lnTo>
                    <a:pt x="145" y="2414"/>
                  </a:lnTo>
                  <a:lnTo>
                    <a:pt x="165" y="2440"/>
                  </a:lnTo>
                  <a:lnTo>
                    <a:pt x="183" y="2458"/>
                  </a:lnTo>
                  <a:lnTo>
                    <a:pt x="168" y="2477"/>
                  </a:lnTo>
                  <a:lnTo>
                    <a:pt x="177" y="2507"/>
                  </a:lnTo>
                  <a:lnTo>
                    <a:pt x="172" y="2539"/>
                  </a:lnTo>
                  <a:lnTo>
                    <a:pt x="184" y="2563"/>
                  </a:lnTo>
                  <a:lnTo>
                    <a:pt x="165" y="2572"/>
                  </a:lnTo>
                  <a:lnTo>
                    <a:pt x="112" y="2679"/>
                  </a:lnTo>
                  <a:lnTo>
                    <a:pt x="182" y="2705"/>
                  </a:lnTo>
                  <a:lnTo>
                    <a:pt x="234" y="2669"/>
                  </a:lnTo>
                  <a:lnTo>
                    <a:pt x="260" y="2715"/>
                  </a:lnTo>
                  <a:lnTo>
                    <a:pt x="348" y="2669"/>
                  </a:lnTo>
                  <a:lnTo>
                    <a:pt x="452" y="2700"/>
                  </a:lnTo>
                  <a:lnTo>
                    <a:pt x="551" y="2633"/>
                  </a:lnTo>
                  <a:lnTo>
                    <a:pt x="624" y="2658"/>
                  </a:lnTo>
                  <a:lnTo>
                    <a:pt x="633" y="2761"/>
                  </a:lnTo>
                  <a:lnTo>
                    <a:pt x="700" y="2825"/>
                  </a:lnTo>
                  <a:lnTo>
                    <a:pt x="681" y="2936"/>
                  </a:lnTo>
                  <a:lnTo>
                    <a:pt x="717" y="3042"/>
                  </a:lnTo>
                  <a:lnTo>
                    <a:pt x="795" y="3094"/>
                  </a:lnTo>
                  <a:lnTo>
                    <a:pt x="878" y="3058"/>
                  </a:lnTo>
                  <a:lnTo>
                    <a:pt x="956" y="3110"/>
                  </a:lnTo>
                  <a:lnTo>
                    <a:pt x="1060" y="3033"/>
                  </a:lnTo>
                  <a:lnTo>
                    <a:pt x="1143" y="3017"/>
                  </a:lnTo>
                  <a:lnTo>
                    <a:pt x="1164" y="3115"/>
                  </a:lnTo>
                  <a:lnTo>
                    <a:pt x="1240" y="3066"/>
                  </a:lnTo>
                  <a:lnTo>
                    <a:pt x="1290" y="2921"/>
                  </a:lnTo>
                  <a:lnTo>
                    <a:pt x="1360" y="2868"/>
                  </a:lnTo>
                  <a:lnTo>
                    <a:pt x="1377" y="2756"/>
                  </a:lnTo>
                  <a:lnTo>
                    <a:pt x="1490" y="2705"/>
                  </a:lnTo>
                  <a:lnTo>
                    <a:pt x="1548" y="2649"/>
                  </a:lnTo>
                  <a:lnTo>
                    <a:pt x="1574" y="2515"/>
                  </a:lnTo>
                  <a:lnTo>
                    <a:pt x="1657" y="2423"/>
                  </a:lnTo>
                  <a:lnTo>
                    <a:pt x="1724" y="2505"/>
                  </a:lnTo>
                  <a:lnTo>
                    <a:pt x="1798" y="2475"/>
                  </a:lnTo>
                  <a:lnTo>
                    <a:pt x="1780" y="2388"/>
                  </a:lnTo>
                  <a:lnTo>
                    <a:pt x="1854" y="2367"/>
                  </a:lnTo>
                  <a:lnTo>
                    <a:pt x="1922" y="2341"/>
                  </a:lnTo>
                  <a:lnTo>
                    <a:pt x="1958" y="2270"/>
                  </a:lnTo>
                  <a:lnTo>
                    <a:pt x="2076" y="2195"/>
                  </a:lnTo>
                  <a:lnTo>
                    <a:pt x="2239" y="2193"/>
                  </a:lnTo>
                  <a:lnTo>
                    <a:pt x="2327" y="2116"/>
                  </a:lnTo>
                  <a:lnTo>
                    <a:pt x="2436" y="2126"/>
                  </a:lnTo>
                  <a:lnTo>
                    <a:pt x="2517" y="2147"/>
                  </a:lnTo>
                  <a:lnTo>
                    <a:pt x="2613" y="2147"/>
                  </a:lnTo>
                  <a:lnTo>
                    <a:pt x="2731" y="2080"/>
                  </a:lnTo>
                  <a:lnTo>
                    <a:pt x="3149" y="2080"/>
                  </a:lnTo>
                  <a:lnTo>
                    <a:pt x="3259" y="1997"/>
                  </a:lnTo>
                  <a:lnTo>
                    <a:pt x="3335" y="1849"/>
                  </a:lnTo>
                  <a:lnTo>
                    <a:pt x="3387" y="1296"/>
                  </a:lnTo>
                  <a:lnTo>
                    <a:pt x="3228" y="1349"/>
                  </a:lnTo>
                  <a:lnTo>
                    <a:pt x="3179" y="1301"/>
                  </a:lnTo>
                  <a:lnTo>
                    <a:pt x="3211" y="1189"/>
                  </a:lnTo>
                  <a:lnTo>
                    <a:pt x="3176" y="1132"/>
                  </a:lnTo>
                  <a:lnTo>
                    <a:pt x="3066" y="1118"/>
                  </a:lnTo>
                  <a:lnTo>
                    <a:pt x="3019" y="1055"/>
                  </a:lnTo>
                  <a:lnTo>
                    <a:pt x="2915" y="1049"/>
                  </a:lnTo>
                  <a:lnTo>
                    <a:pt x="2867" y="979"/>
                  </a:lnTo>
                  <a:lnTo>
                    <a:pt x="2811" y="943"/>
                  </a:lnTo>
                  <a:lnTo>
                    <a:pt x="2793" y="865"/>
                  </a:lnTo>
                  <a:lnTo>
                    <a:pt x="1722" y="1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6" name="Freeform 147">
              <a:extLst>
                <a:ext uri="{FF2B5EF4-FFF2-40B4-BE49-F238E27FC236}">
                  <a16:creationId xmlns:a16="http://schemas.microsoft.com/office/drawing/2014/main" id="{4B1E018E-6385-4021-808D-F7508455A8FE}"/>
                </a:ext>
              </a:extLst>
            </p:cNvPr>
            <p:cNvSpPr>
              <a:spLocks/>
            </p:cNvSpPr>
            <p:nvPr/>
          </p:nvSpPr>
          <p:spPr bwMode="auto">
            <a:xfrm>
              <a:off x="2606675" y="4249738"/>
              <a:ext cx="833438" cy="804863"/>
            </a:xfrm>
            <a:custGeom>
              <a:avLst/>
              <a:gdLst/>
              <a:ahLst/>
              <a:cxnLst>
                <a:cxn ang="0">
                  <a:pos x="113" y="83"/>
                </a:cxn>
                <a:cxn ang="0">
                  <a:pos x="240" y="263"/>
                </a:cxn>
                <a:cxn ang="0">
                  <a:pos x="263" y="383"/>
                </a:cxn>
                <a:cxn ang="0">
                  <a:pos x="353" y="631"/>
                </a:cxn>
                <a:cxn ang="0">
                  <a:pos x="330" y="788"/>
                </a:cxn>
                <a:cxn ang="0">
                  <a:pos x="330" y="938"/>
                </a:cxn>
                <a:cxn ang="0">
                  <a:pos x="458" y="1148"/>
                </a:cxn>
                <a:cxn ang="0">
                  <a:pos x="488" y="1276"/>
                </a:cxn>
                <a:cxn ang="0">
                  <a:pos x="480" y="1418"/>
                </a:cxn>
                <a:cxn ang="0">
                  <a:pos x="435" y="1591"/>
                </a:cxn>
                <a:cxn ang="0">
                  <a:pos x="293" y="1681"/>
                </a:cxn>
                <a:cxn ang="0">
                  <a:pos x="210" y="1831"/>
                </a:cxn>
                <a:cxn ang="0">
                  <a:pos x="203" y="1936"/>
                </a:cxn>
                <a:cxn ang="0">
                  <a:pos x="113" y="2048"/>
                </a:cxn>
                <a:cxn ang="0">
                  <a:pos x="135" y="2176"/>
                </a:cxn>
                <a:cxn ang="0">
                  <a:pos x="75" y="2266"/>
                </a:cxn>
                <a:cxn ang="0">
                  <a:pos x="90" y="2378"/>
                </a:cxn>
                <a:cxn ang="0">
                  <a:pos x="0" y="2446"/>
                </a:cxn>
                <a:cxn ang="0">
                  <a:pos x="30" y="2588"/>
                </a:cxn>
                <a:cxn ang="0">
                  <a:pos x="23" y="2761"/>
                </a:cxn>
                <a:cxn ang="0">
                  <a:pos x="195" y="2783"/>
                </a:cxn>
                <a:cxn ang="0">
                  <a:pos x="315" y="2716"/>
                </a:cxn>
                <a:cxn ang="0">
                  <a:pos x="435" y="2731"/>
                </a:cxn>
                <a:cxn ang="0">
                  <a:pos x="578" y="2828"/>
                </a:cxn>
                <a:cxn ang="0">
                  <a:pos x="690" y="2806"/>
                </a:cxn>
                <a:cxn ang="0">
                  <a:pos x="974" y="2800"/>
                </a:cxn>
                <a:cxn ang="0">
                  <a:pos x="1568" y="2791"/>
                </a:cxn>
                <a:cxn ang="0">
                  <a:pos x="1688" y="2896"/>
                </a:cxn>
                <a:cxn ang="0">
                  <a:pos x="1938" y="2913"/>
                </a:cxn>
                <a:cxn ang="0">
                  <a:pos x="2221" y="2971"/>
                </a:cxn>
                <a:cxn ang="0">
                  <a:pos x="2792" y="2874"/>
                </a:cxn>
                <a:cxn ang="0">
                  <a:pos x="2678" y="2768"/>
                </a:cxn>
                <a:cxn ang="0">
                  <a:pos x="2448" y="2517"/>
                </a:cxn>
                <a:cxn ang="0">
                  <a:pos x="2453" y="1741"/>
                </a:cxn>
                <a:cxn ang="0">
                  <a:pos x="2910" y="1756"/>
                </a:cxn>
                <a:cxn ang="0">
                  <a:pos x="2933" y="1508"/>
                </a:cxn>
                <a:cxn ang="0">
                  <a:pos x="3030" y="1358"/>
                </a:cxn>
                <a:cxn ang="0">
                  <a:pos x="2960" y="1213"/>
                </a:cxn>
                <a:cxn ang="0">
                  <a:pos x="2873" y="1274"/>
                </a:cxn>
                <a:cxn ang="0">
                  <a:pos x="2774" y="1238"/>
                </a:cxn>
                <a:cxn ang="0">
                  <a:pos x="2505" y="1327"/>
                </a:cxn>
                <a:cxn ang="0">
                  <a:pos x="2513" y="1031"/>
                </a:cxn>
                <a:cxn ang="0">
                  <a:pos x="2391" y="871"/>
                </a:cxn>
                <a:cxn ang="0">
                  <a:pos x="2438" y="682"/>
                </a:cxn>
                <a:cxn ang="0">
                  <a:pos x="2393" y="529"/>
                </a:cxn>
                <a:cxn ang="0">
                  <a:pos x="2406" y="344"/>
                </a:cxn>
                <a:cxn ang="0">
                  <a:pos x="2123" y="368"/>
                </a:cxn>
                <a:cxn ang="0">
                  <a:pos x="2130" y="258"/>
                </a:cxn>
                <a:cxn ang="0">
                  <a:pos x="1950" y="268"/>
                </a:cxn>
                <a:cxn ang="0">
                  <a:pos x="1838" y="336"/>
                </a:cxn>
                <a:cxn ang="0">
                  <a:pos x="1795" y="421"/>
                </a:cxn>
                <a:cxn ang="0">
                  <a:pos x="1768" y="533"/>
                </a:cxn>
                <a:cxn ang="0">
                  <a:pos x="1620" y="518"/>
                </a:cxn>
                <a:cxn ang="0">
                  <a:pos x="1415" y="563"/>
                </a:cxn>
                <a:cxn ang="0">
                  <a:pos x="1318" y="451"/>
                </a:cxn>
                <a:cxn ang="0">
                  <a:pos x="1200" y="248"/>
                </a:cxn>
                <a:cxn ang="0">
                  <a:pos x="1125" y="0"/>
                </a:cxn>
                <a:cxn ang="0">
                  <a:pos x="690" y="21"/>
                </a:cxn>
                <a:cxn ang="0">
                  <a:pos x="290" y="30"/>
                </a:cxn>
                <a:cxn ang="0">
                  <a:pos x="113" y="83"/>
                </a:cxn>
              </a:cxnLst>
              <a:rect l="0" t="0" r="r" b="b"/>
              <a:pathLst>
                <a:path w="3030" h="2971">
                  <a:moveTo>
                    <a:pt x="113" y="83"/>
                  </a:moveTo>
                  <a:lnTo>
                    <a:pt x="240" y="263"/>
                  </a:lnTo>
                  <a:lnTo>
                    <a:pt x="263" y="383"/>
                  </a:lnTo>
                  <a:lnTo>
                    <a:pt x="353" y="631"/>
                  </a:lnTo>
                  <a:lnTo>
                    <a:pt x="330" y="788"/>
                  </a:lnTo>
                  <a:lnTo>
                    <a:pt x="330" y="938"/>
                  </a:lnTo>
                  <a:lnTo>
                    <a:pt x="458" y="1148"/>
                  </a:lnTo>
                  <a:lnTo>
                    <a:pt x="488" y="1276"/>
                  </a:lnTo>
                  <a:lnTo>
                    <a:pt x="480" y="1418"/>
                  </a:lnTo>
                  <a:lnTo>
                    <a:pt x="435" y="1591"/>
                  </a:lnTo>
                  <a:lnTo>
                    <a:pt x="293" y="1681"/>
                  </a:lnTo>
                  <a:lnTo>
                    <a:pt x="210" y="1831"/>
                  </a:lnTo>
                  <a:lnTo>
                    <a:pt x="203" y="1936"/>
                  </a:lnTo>
                  <a:lnTo>
                    <a:pt x="113" y="2048"/>
                  </a:lnTo>
                  <a:lnTo>
                    <a:pt x="135" y="2176"/>
                  </a:lnTo>
                  <a:lnTo>
                    <a:pt x="75" y="2266"/>
                  </a:lnTo>
                  <a:lnTo>
                    <a:pt x="90" y="2378"/>
                  </a:lnTo>
                  <a:lnTo>
                    <a:pt x="0" y="2446"/>
                  </a:lnTo>
                  <a:lnTo>
                    <a:pt x="30" y="2588"/>
                  </a:lnTo>
                  <a:lnTo>
                    <a:pt x="23" y="2761"/>
                  </a:lnTo>
                  <a:lnTo>
                    <a:pt x="195" y="2783"/>
                  </a:lnTo>
                  <a:lnTo>
                    <a:pt x="315" y="2716"/>
                  </a:lnTo>
                  <a:lnTo>
                    <a:pt x="435" y="2731"/>
                  </a:lnTo>
                  <a:lnTo>
                    <a:pt x="578" y="2828"/>
                  </a:lnTo>
                  <a:lnTo>
                    <a:pt x="690" y="2806"/>
                  </a:lnTo>
                  <a:lnTo>
                    <a:pt x="974" y="2800"/>
                  </a:lnTo>
                  <a:lnTo>
                    <a:pt x="1568" y="2791"/>
                  </a:lnTo>
                  <a:lnTo>
                    <a:pt x="1688" y="2896"/>
                  </a:lnTo>
                  <a:lnTo>
                    <a:pt x="1938" y="2913"/>
                  </a:lnTo>
                  <a:lnTo>
                    <a:pt x="2221" y="2971"/>
                  </a:lnTo>
                  <a:lnTo>
                    <a:pt x="2792" y="2874"/>
                  </a:lnTo>
                  <a:lnTo>
                    <a:pt x="2678" y="2768"/>
                  </a:lnTo>
                  <a:lnTo>
                    <a:pt x="2448" y="2517"/>
                  </a:lnTo>
                  <a:lnTo>
                    <a:pt x="2453" y="1741"/>
                  </a:lnTo>
                  <a:lnTo>
                    <a:pt x="2910" y="1756"/>
                  </a:lnTo>
                  <a:lnTo>
                    <a:pt x="2933" y="1508"/>
                  </a:lnTo>
                  <a:lnTo>
                    <a:pt x="3030" y="1358"/>
                  </a:lnTo>
                  <a:lnTo>
                    <a:pt x="2960" y="1213"/>
                  </a:lnTo>
                  <a:lnTo>
                    <a:pt x="2873" y="1274"/>
                  </a:lnTo>
                  <a:lnTo>
                    <a:pt x="2774" y="1238"/>
                  </a:lnTo>
                  <a:lnTo>
                    <a:pt x="2505" y="1327"/>
                  </a:lnTo>
                  <a:lnTo>
                    <a:pt x="2513" y="1031"/>
                  </a:lnTo>
                  <a:lnTo>
                    <a:pt x="2391" y="871"/>
                  </a:lnTo>
                  <a:lnTo>
                    <a:pt x="2438" y="682"/>
                  </a:lnTo>
                  <a:lnTo>
                    <a:pt x="2393" y="529"/>
                  </a:lnTo>
                  <a:lnTo>
                    <a:pt x="2406" y="344"/>
                  </a:lnTo>
                  <a:lnTo>
                    <a:pt x="2123" y="368"/>
                  </a:lnTo>
                  <a:lnTo>
                    <a:pt x="2130" y="258"/>
                  </a:lnTo>
                  <a:lnTo>
                    <a:pt x="1950" y="268"/>
                  </a:lnTo>
                  <a:lnTo>
                    <a:pt x="1838" y="336"/>
                  </a:lnTo>
                  <a:lnTo>
                    <a:pt x="1795" y="421"/>
                  </a:lnTo>
                  <a:lnTo>
                    <a:pt x="1768" y="533"/>
                  </a:lnTo>
                  <a:lnTo>
                    <a:pt x="1620" y="518"/>
                  </a:lnTo>
                  <a:lnTo>
                    <a:pt x="1415" y="563"/>
                  </a:lnTo>
                  <a:lnTo>
                    <a:pt x="1318" y="451"/>
                  </a:lnTo>
                  <a:lnTo>
                    <a:pt x="1200" y="248"/>
                  </a:lnTo>
                  <a:lnTo>
                    <a:pt x="1125" y="0"/>
                  </a:lnTo>
                  <a:lnTo>
                    <a:pt x="690" y="21"/>
                  </a:lnTo>
                  <a:lnTo>
                    <a:pt x="290" y="30"/>
                  </a:lnTo>
                  <a:lnTo>
                    <a:pt x="113" y="8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7" name="Freeform 148">
              <a:extLst>
                <a:ext uri="{FF2B5EF4-FFF2-40B4-BE49-F238E27FC236}">
                  <a16:creationId xmlns:a16="http://schemas.microsoft.com/office/drawing/2014/main" id="{19E188AC-D43E-4AC9-93E4-825780046269}"/>
                </a:ext>
              </a:extLst>
            </p:cNvPr>
            <p:cNvSpPr>
              <a:spLocks/>
            </p:cNvSpPr>
            <p:nvPr/>
          </p:nvSpPr>
          <p:spPr bwMode="auto">
            <a:xfrm>
              <a:off x="2614613" y="4154488"/>
              <a:ext cx="73025" cy="98425"/>
            </a:xfrm>
            <a:custGeom>
              <a:avLst/>
              <a:gdLst/>
              <a:ahLst/>
              <a:cxnLst>
                <a:cxn ang="0">
                  <a:pos x="14" y="122"/>
                </a:cxn>
                <a:cxn ang="0">
                  <a:pos x="0" y="143"/>
                </a:cxn>
                <a:cxn ang="0">
                  <a:pos x="19" y="161"/>
                </a:cxn>
                <a:cxn ang="0">
                  <a:pos x="35" y="176"/>
                </a:cxn>
                <a:cxn ang="0">
                  <a:pos x="41" y="190"/>
                </a:cxn>
                <a:cxn ang="0">
                  <a:pos x="41" y="211"/>
                </a:cxn>
                <a:cxn ang="0">
                  <a:pos x="37" y="240"/>
                </a:cxn>
                <a:cxn ang="0">
                  <a:pos x="33" y="263"/>
                </a:cxn>
                <a:cxn ang="0">
                  <a:pos x="37" y="285"/>
                </a:cxn>
                <a:cxn ang="0">
                  <a:pos x="35" y="309"/>
                </a:cxn>
                <a:cxn ang="0">
                  <a:pos x="68" y="294"/>
                </a:cxn>
                <a:cxn ang="0">
                  <a:pos x="89" y="294"/>
                </a:cxn>
                <a:cxn ang="0">
                  <a:pos x="114" y="277"/>
                </a:cxn>
                <a:cxn ang="0">
                  <a:pos x="120" y="254"/>
                </a:cxn>
                <a:cxn ang="0">
                  <a:pos x="120" y="232"/>
                </a:cxn>
                <a:cxn ang="0">
                  <a:pos x="120" y="217"/>
                </a:cxn>
                <a:cxn ang="0">
                  <a:pos x="120" y="192"/>
                </a:cxn>
                <a:cxn ang="0">
                  <a:pos x="122" y="163"/>
                </a:cxn>
                <a:cxn ang="0">
                  <a:pos x="110" y="153"/>
                </a:cxn>
                <a:cxn ang="0">
                  <a:pos x="114" y="137"/>
                </a:cxn>
                <a:cxn ang="0">
                  <a:pos x="130" y="120"/>
                </a:cxn>
                <a:cxn ang="0">
                  <a:pos x="147" y="112"/>
                </a:cxn>
                <a:cxn ang="0">
                  <a:pos x="159" y="97"/>
                </a:cxn>
                <a:cxn ang="0">
                  <a:pos x="165" y="83"/>
                </a:cxn>
                <a:cxn ang="0">
                  <a:pos x="178" y="66"/>
                </a:cxn>
                <a:cxn ang="0">
                  <a:pos x="192" y="64"/>
                </a:cxn>
                <a:cxn ang="0">
                  <a:pos x="207" y="64"/>
                </a:cxn>
                <a:cxn ang="0">
                  <a:pos x="230" y="56"/>
                </a:cxn>
                <a:cxn ang="0">
                  <a:pos x="200" y="35"/>
                </a:cxn>
                <a:cxn ang="0">
                  <a:pos x="186" y="17"/>
                </a:cxn>
                <a:cxn ang="0">
                  <a:pos x="171" y="0"/>
                </a:cxn>
                <a:cxn ang="0">
                  <a:pos x="153" y="12"/>
                </a:cxn>
                <a:cxn ang="0">
                  <a:pos x="136" y="23"/>
                </a:cxn>
                <a:cxn ang="0">
                  <a:pos x="122" y="39"/>
                </a:cxn>
                <a:cxn ang="0">
                  <a:pos x="101" y="41"/>
                </a:cxn>
                <a:cxn ang="0">
                  <a:pos x="85" y="54"/>
                </a:cxn>
                <a:cxn ang="0">
                  <a:pos x="79" y="70"/>
                </a:cxn>
                <a:cxn ang="0">
                  <a:pos x="60" y="83"/>
                </a:cxn>
                <a:cxn ang="0">
                  <a:pos x="35" y="85"/>
                </a:cxn>
                <a:cxn ang="0">
                  <a:pos x="31" y="99"/>
                </a:cxn>
                <a:cxn ang="0">
                  <a:pos x="27" y="112"/>
                </a:cxn>
                <a:cxn ang="0">
                  <a:pos x="14" y="122"/>
                </a:cxn>
              </a:cxnLst>
              <a:rect l="0" t="0" r="r" b="b"/>
              <a:pathLst>
                <a:path w="230" h="309">
                  <a:moveTo>
                    <a:pt x="14" y="122"/>
                  </a:moveTo>
                  <a:lnTo>
                    <a:pt x="0" y="143"/>
                  </a:lnTo>
                  <a:lnTo>
                    <a:pt x="19" y="161"/>
                  </a:lnTo>
                  <a:lnTo>
                    <a:pt x="35" y="176"/>
                  </a:lnTo>
                  <a:lnTo>
                    <a:pt x="41" y="190"/>
                  </a:lnTo>
                  <a:lnTo>
                    <a:pt x="41" y="211"/>
                  </a:lnTo>
                  <a:lnTo>
                    <a:pt x="37" y="240"/>
                  </a:lnTo>
                  <a:lnTo>
                    <a:pt x="33" y="263"/>
                  </a:lnTo>
                  <a:lnTo>
                    <a:pt x="37" y="285"/>
                  </a:lnTo>
                  <a:lnTo>
                    <a:pt x="35" y="309"/>
                  </a:lnTo>
                  <a:lnTo>
                    <a:pt x="68" y="294"/>
                  </a:lnTo>
                  <a:lnTo>
                    <a:pt x="89" y="294"/>
                  </a:lnTo>
                  <a:lnTo>
                    <a:pt x="114" y="277"/>
                  </a:lnTo>
                  <a:lnTo>
                    <a:pt x="120" y="254"/>
                  </a:lnTo>
                  <a:lnTo>
                    <a:pt x="120" y="232"/>
                  </a:lnTo>
                  <a:lnTo>
                    <a:pt x="120" y="217"/>
                  </a:lnTo>
                  <a:lnTo>
                    <a:pt x="120" y="192"/>
                  </a:lnTo>
                  <a:lnTo>
                    <a:pt x="122" y="163"/>
                  </a:lnTo>
                  <a:lnTo>
                    <a:pt x="110" y="153"/>
                  </a:lnTo>
                  <a:lnTo>
                    <a:pt x="114" y="137"/>
                  </a:lnTo>
                  <a:lnTo>
                    <a:pt x="130" y="120"/>
                  </a:lnTo>
                  <a:lnTo>
                    <a:pt x="147" y="112"/>
                  </a:lnTo>
                  <a:lnTo>
                    <a:pt x="159" y="97"/>
                  </a:lnTo>
                  <a:lnTo>
                    <a:pt x="165" y="83"/>
                  </a:lnTo>
                  <a:lnTo>
                    <a:pt x="178" y="66"/>
                  </a:lnTo>
                  <a:lnTo>
                    <a:pt x="192" y="64"/>
                  </a:lnTo>
                  <a:lnTo>
                    <a:pt x="207" y="64"/>
                  </a:lnTo>
                  <a:lnTo>
                    <a:pt x="230" y="56"/>
                  </a:lnTo>
                  <a:lnTo>
                    <a:pt x="200" y="35"/>
                  </a:lnTo>
                  <a:lnTo>
                    <a:pt x="186" y="17"/>
                  </a:lnTo>
                  <a:lnTo>
                    <a:pt x="171" y="0"/>
                  </a:lnTo>
                  <a:lnTo>
                    <a:pt x="153" y="12"/>
                  </a:lnTo>
                  <a:lnTo>
                    <a:pt x="136" y="23"/>
                  </a:lnTo>
                  <a:lnTo>
                    <a:pt x="122" y="39"/>
                  </a:lnTo>
                  <a:lnTo>
                    <a:pt x="101" y="41"/>
                  </a:lnTo>
                  <a:lnTo>
                    <a:pt x="85" y="54"/>
                  </a:lnTo>
                  <a:lnTo>
                    <a:pt x="79" y="70"/>
                  </a:lnTo>
                  <a:lnTo>
                    <a:pt x="60" y="83"/>
                  </a:lnTo>
                  <a:lnTo>
                    <a:pt x="35" y="85"/>
                  </a:lnTo>
                  <a:lnTo>
                    <a:pt x="31" y="99"/>
                  </a:lnTo>
                  <a:lnTo>
                    <a:pt x="27" y="112"/>
                  </a:lnTo>
                  <a:lnTo>
                    <a:pt x="14" y="1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8" name="Freeform 149">
              <a:extLst>
                <a:ext uri="{FF2B5EF4-FFF2-40B4-BE49-F238E27FC236}">
                  <a16:creationId xmlns:a16="http://schemas.microsoft.com/office/drawing/2014/main" id="{D6D157D8-4AC9-4ED4-B9FB-0FA4AB622502}"/>
                </a:ext>
              </a:extLst>
            </p:cNvPr>
            <p:cNvSpPr>
              <a:spLocks/>
            </p:cNvSpPr>
            <p:nvPr/>
          </p:nvSpPr>
          <p:spPr bwMode="auto">
            <a:xfrm>
              <a:off x="2625725" y="3516313"/>
              <a:ext cx="1270000" cy="1233488"/>
            </a:xfrm>
            <a:custGeom>
              <a:avLst/>
              <a:gdLst/>
              <a:ahLst/>
              <a:cxnLst>
                <a:cxn ang="0">
                  <a:pos x="54" y="2303"/>
                </a:cxn>
                <a:cxn ang="0">
                  <a:pos x="86" y="2173"/>
                </a:cxn>
                <a:cxn ang="0">
                  <a:pos x="95" y="2134"/>
                </a:cxn>
                <a:cxn ang="0">
                  <a:pos x="131" y="2093"/>
                </a:cxn>
                <a:cxn ang="0">
                  <a:pos x="192" y="2068"/>
                </a:cxn>
                <a:cxn ang="0">
                  <a:pos x="476" y="1996"/>
                </a:cxn>
                <a:cxn ang="0">
                  <a:pos x="615" y="2073"/>
                </a:cxn>
                <a:cxn ang="0">
                  <a:pos x="842" y="1748"/>
                </a:cxn>
                <a:cxn ang="0">
                  <a:pos x="1011" y="1325"/>
                </a:cxn>
                <a:cxn ang="0">
                  <a:pos x="1226" y="1024"/>
                </a:cxn>
                <a:cxn ang="0">
                  <a:pos x="1232" y="704"/>
                </a:cxn>
                <a:cxn ang="0">
                  <a:pos x="1335" y="358"/>
                </a:cxn>
                <a:cxn ang="0">
                  <a:pos x="1518" y="55"/>
                </a:cxn>
                <a:cxn ang="0">
                  <a:pos x="1759" y="191"/>
                </a:cxn>
                <a:cxn ang="0">
                  <a:pos x="2069" y="223"/>
                </a:cxn>
                <a:cxn ang="0">
                  <a:pos x="2369" y="166"/>
                </a:cxn>
                <a:cxn ang="0">
                  <a:pos x="2712" y="90"/>
                </a:cxn>
                <a:cxn ang="0">
                  <a:pos x="3138" y="9"/>
                </a:cxn>
                <a:cxn ang="0">
                  <a:pos x="3517" y="173"/>
                </a:cxn>
                <a:cxn ang="0">
                  <a:pos x="3839" y="306"/>
                </a:cxn>
                <a:cxn ang="0">
                  <a:pos x="3921" y="576"/>
                </a:cxn>
                <a:cxn ang="0">
                  <a:pos x="3877" y="829"/>
                </a:cxn>
                <a:cxn ang="0">
                  <a:pos x="3648" y="1203"/>
                </a:cxn>
                <a:cxn ang="0">
                  <a:pos x="3596" y="1459"/>
                </a:cxn>
                <a:cxn ang="0">
                  <a:pos x="3582" y="1893"/>
                </a:cxn>
                <a:cxn ang="0">
                  <a:pos x="3544" y="2183"/>
                </a:cxn>
                <a:cxn ang="0">
                  <a:pos x="3603" y="2470"/>
                </a:cxn>
                <a:cxn ang="0">
                  <a:pos x="3772" y="2707"/>
                </a:cxn>
                <a:cxn ang="0">
                  <a:pos x="3525" y="2861"/>
                </a:cxn>
                <a:cxn ang="0">
                  <a:pos x="3466" y="3143"/>
                </a:cxn>
                <a:cxn ang="0">
                  <a:pos x="3385" y="3490"/>
                </a:cxn>
                <a:cxn ang="0">
                  <a:pos x="3679" y="3635"/>
                </a:cxn>
                <a:cxn ang="0">
                  <a:pos x="3388" y="3680"/>
                </a:cxn>
                <a:cxn ang="0">
                  <a:pos x="3045" y="3565"/>
                </a:cxn>
                <a:cxn ang="0">
                  <a:pos x="2674" y="3450"/>
                </a:cxn>
                <a:cxn ang="0">
                  <a:pos x="2427" y="3399"/>
                </a:cxn>
                <a:cxn ang="0">
                  <a:pos x="2109" y="3441"/>
                </a:cxn>
                <a:cxn ang="0">
                  <a:pos x="2050" y="2887"/>
                </a:cxn>
                <a:cxn ang="0">
                  <a:pos x="1778" y="2624"/>
                </a:cxn>
                <a:cxn ang="0">
                  <a:pos x="1531" y="2598"/>
                </a:cxn>
                <a:cxn ang="0">
                  <a:pos x="1343" y="2752"/>
                </a:cxn>
                <a:cxn ang="0">
                  <a:pos x="980" y="2521"/>
                </a:cxn>
                <a:cxn ang="0">
                  <a:pos x="187" y="2336"/>
                </a:cxn>
              </a:cxnLst>
              <a:rect l="0" t="0" r="r" b="b"/>
              <a:pathLst>
                <a:path w="3999" h="3885">
                  <a:moveTo>
                    <a:pt x="0" y="2318"/>
                  </a:moveTo>
                  <a:lnTo>
                    <a:pt x="30" y="2308"/>
                  </a:lnTo>
                  <a:lnTo>
                    <a:pt x="54" y="2303"/>
                  </a:lnTo>
                  <a:lnTo>
                    <a:pt x="78" y="2293"/>
                  </a:lnTo>
                  <a:lnTo>
                    <a:pt x="83" y="2266"/>
                  </a:lnTo>
                  <a:lnTo>
                    <a:pt x="86" y="2173"/>
                  </a:lnTo>
                  <a:lnTo>
                    <a:pt x="77" y="2167"/>
                  </a:lnTo>
                  <a:lnTo>
                    <a:pt x="78" y="2147"/>
                  </a:lnTo>
                  <a:lnTo>
                    <a:pt x="95" y="2134"/>
                  </a:lnTo>
                  <a:lnTo>
                    <a:pt x="113" y="2122"/>
                  </a:lnTo>
                  <a:lnTo>
                    <a:pt x="123" y="2107"/>
                  </a:lnTo>
                  <a:lnTo>
                    <a:pt x="131" y="2093"/>
                  </a:lnTo>
                  <a:lnTo>
                    <a:pt x="143" y="2078"/>
                  </a:lnTo>
                  <a:lnTo>
                    <a:pt x="168" y="2074"/>
                  </a:lnTo>
                  <a:lnTo>
                    <a:pt x="192" y="2068"/>
                  </a:lnTo>
                  <a:lnTo>
                    <a:pt x="258" y="2112"/>
                  </a:lnTo>
                  <a:lnTo>
                    <a:pt x="362" y="2022"/>
                  </a:lnTo>
                  <a:lnTo>
                    <a:pt x="476" y="1996"/>
                  </a:lnTo>
                  <a:lnTo>
                    <a:pt x="462" y="2117"/>
                  </a:lnTo>
                  <a:lnTo>
                    <a:pt x="546" y="2147"/>
                  </a:lnTo>
                  <a:lnTo>
                    <a:pt x="615" y="2073"/>
                  </a:lnTo>
                  <a:lnTo>
                    <a:pt x="706" y="1971"/>
                  </a:lnTo>
                  <a:lnTo>
                    <a:pt x="803" y="1894"/>
                  </a:lnTo>
                  <a:lnTo>
                    <a:pt x="842" y="1748"/>
                  </a:lnTo>
                  <a:lnTo>
                    <a:pt x="832" y="1602"/>
                  </a:lnTo>
                  <a:lnTo>
                    <a:pt x="907" y="1479"/>
                  </a:lnTo>
                  <a:lnTo>
                    <a:pt x="1011" y="1325"/>
                  </a:lnTo>
                  <a:lnTo>
                    <a:pt x="1122" y="1261"/>
                  </a:lnTo>
                  <a:lnTo>
                    <a:pt x="1161" y="1101"/>
                  </a:lnTo>
                  <a:lnTo>
                    <a:pt x="1226" y="1024"/>
                  </a:lnTo>
                  <a:lnTo>
                    <a:pt x="1193" y="903"/>
                  </a:lnTo>
                  <a:lnTo>
                    <a:pt x="1252" y="806"/>
                  </a:lnTo>
                  <a:lnTo>
                    <a:pt x="1232" y="704"/>
                  </a:lnTo>
                  <a:lnTo>
                    <a:pt x="1289" y="596"/>
                  </a:lnTo>
                  <a:lnTo>
                    <a:pt x="1341" y="496"/>
                  </a:lnTo>
                  <a:lnTo>
                    <a:pt x="1335" y="358"/>
                  </a:lnTo>
                  <a:lnTo>
                    <a:pt x="1387" y="230"/>
                  </a:lnTo>
                  <a:lnTo>
                    <a:pt x="1421" y="120"/>
                  </a:lnTo>
                  <a:lnTo>
                    <a:pt x="1518" y="55"/>
                  </a:lnTo>
                  <a:lnTo>
                    <a:pt x="1634" y="64"/>
                  </a:lnTo>
                  <a:lnTo>
                    <a:pt x="1718" y="114"/>
                  </a:lnTo>
                  <a:lnTo>
                    <a:pt x="1759" y="191"/>
                  </a:lnTo>
                  <a:lnTo>
                    <a:pt x="1850" y="186"/>
                  </a:lnTo>
                  <a:lnTo>
                    <a:pt x="1936" y="218"/>
                  </a:lnTo>
                  <a:lnTo>
                    <a:pt x="2069" y="223"/>
                  </a:lnTo>
                  <a:lnTo>
                    <a:pt x="2158" y="248"/>
                  </a:lnTo>
                  <a:lnTo>
                    <a:pt x="2265" y="122"/>
                  </a:lnTo>
                  <a:lnTo>
                    <a:pt x="2369" y="166"/>
                  </a:lnTo>
                  <a:lnTo>
                    <a:pt x="2475" y="95"/>
                  </a:lnTo>
                  <a:lnTo>
                    <a:pt x="2588" y="38"/>
                  </a:lnTo>
                  <a:lnTo>
                    <a:pt x="2712" y="90"/>
                  </a:lnTo>
                  <a:lnTo>
                    <a:pt x="2798" y="0"/>
                  </a:lnTo>
                  <a:lnTo>
                    <a:pt x="3051" y="69"/>
                  </a:lnTo>
                  <a:lnTo>
                    <a:pt x="3138" y="9"/>
                  </a:lnTo>
                  <a:lnTo>
                    <a:pt x="3336" y="201"/>
                  </a:lnTo>
                  <a:lnTo>
                    <a:pt x="3437" y="230"/>
                  </a:lnTo>
                  <a:lnTo>
                    <a:pt x="3517" y="173"/>
                  </a:lnTo>
                  <a:lnTo>
                    <a:pt x="3601" y="218"/>
                  </a:lnTo>
                  <a:lnTo>
                    <a:pt x="3677" y="150"/>
                  </a:lnTo>
                  <a:lnTo>
                    <a:pt x="3839" y="306"/>
                  </a:lnTo>
                  <a:lnTo>
                    <a:pt x="3908" y="380"/>
                  </a:lnTo>
                  <a:lnTo>
                    <a:pt x="3928" y="480"/>
                  </a:lnTo>
                  <a:lnTo>
                    <a:pt x="3921" y="576"/>
                  </a:lnTo>
                  <a:lnTo>
                    <a:pt x="3974" y="635"/>
                  </a:lnTo>
                  <a:lnTo>
                    <a:pt x="3999" y="698"/>
                  </a:lnTo>
                  <a:lnTo>
                    <a:pt x="3877" y="829"/>
                  </a:lnTo>
                  <a:lnTo>
                    <a:pt x="3687" y="973"/>
                  </a:lnTo>
                  <a:lnTo>
                    <a:pt x="3681" y="1095"/>
                  </a:lnTo>
                  <a:lnTo>
                    <a:pt x="3648" y="1203"/>
                  </a:lnTo>
                  <a:lnTo>
                    <a:pt x="3622" y="1325"/>
                  </a:lnTo>
                  <a:lnTo>
                    <a:pt x="3679" y="1361"/>
                  </a:lnTo>
                  <a:lnTo>
                    <a:pt x="3596" y="1459"/>
                  </a:lnTo>
                  <a:lnTo>
                    <a:pt x="3551" y="1587"/>
                  </a:lnTo>
                  <a:lnTo>
                    <a:pt x="3532" y="1651"/>
                  </a:lnTo>
                  <a:lnTo>
                    <a:pt x="3582" y="1893"/>
                  </a:lnTo>
                  <a:lnTo>
                    <a:pt x="3583" y="2035"/>
                  </a:lnTo>
                  <a:lnTo>
                    <a:pt x="3538" y="2099"/>
                  </a:lnTo>
                  <a:lnTo>
                    <a:pt x="3544" y="2183"/>
                  </a:lnTo>
                  <a:lnTo>
                    <a:pt x="3631" y="2281"/>
                  </a:lnTo>
                  <a:lnTo>
                    <a:pt x="3570" y="2368"/>
                  </a:lnTo>
                  <a:lnTo>
                    <a:pt x="3603" y="2470"/>
                  </a:lnTo>
                  <a:lnTo>
                    <a:pt x="3679" y="2571"/>
                  </a:lnTo>
                  <a:lnTo>
                    <a:pt x="3778" y="2624"/>
                  </a:lnTo>
                  <a:lnTo>
                    <a:pt x="3772" y="2707"/>
                  </a:lnTo>
                  <a:lnTo>
                    <a:pt x="3827" y="2812"/>
                  </a:lnTo>
                  <a:lnTo>
                    <a:pt x="3707" y="2854"/>
                  </a:lnTo>
                  <a:lnTo>
                    <a:pt x="3525" y="2861"/>
                  </a:lnTo>
                  <a:lnTo>
                    <a:pt x="3486" y="2957"/>
                  </a:lnTo>
                  <a:lnTo>
                    <a:pt x="3395" y="3033"/>
                  </a:lnTo>
                  <a:lnTo>
                    <a:pt x="3466" y="3143"/>
                  </a:lnTo>
                  <a:lnTo>
                    <a:pt x="3427" y="3238"/>
                  </a:lnTo>
                  <a:lnTo>
                    <a:pt x="3453" y="3315"/>
                  </a:lnTo>
                  <a:lnTo>
                    <a:pt x="3385" y="3490"/>
                  </a:lnTo>
                  <a:lnTo>
                    <a:pt x="3434" y="3597"/>
                  </a:lnTo>
                  <a:lnTo>
                    <a:pt x="3557" y="3680"/>
                  </a:lnTo>
                  <a:lnTo>
                    <a:pt x="3679" y="3635"/>
                  </a:lnTo>
                  <a:lnTo>
                    <a:pt x="3681" y="3865"/>
                  </a:lnTo>
                  <a:lnTo>
                    <a:pt x="3538" y="3885"/>
                  </a:lnTo>
                  <a:lnTo>
                    <a:pt x="3388" y="3680"/>
                  </a:lnTo>
                  <a:lnTo>
                    <a:pt x="3220" y="3597"/>
                  </a:lnTo>
                  <a:lnTo>
                    <a:pt x="3136" y="3507"/>
                  </a:lnTo>
                  <a:lnTo>
                    <a:pt x="3045" y="3565"/>
                  </a:lnTo>
                  <a:lnTo>
                    <a:pt x="2895" y="3539"/>
                  </a:lnTo>
                  <a:lnTo>
                    <a:pt x="2759" y="3443"/>
                  </a:lnTo>
                  <a:lnTo>
                    <a:pt x="2674" y="3450"/>
                  </a:lnTo>
                  <a:lnTo>
                    <a:pt x="2564" y="3469"/>
                  </a:lnTo>
                  <a:lnTo>
                    <a:pt x="2502" y="3344"/>
                  </a:lnTo>
                  <a:lnTo>
                    <a:pt x="2427" y="3399"/>
                  </a:lnTo>
                  <a:lnTo>
                    <a:pt x="2343" y="3366"/>
                  </a:lnTo>
                  <a:lnTo>
                    <a:pt x="2257" y="3394"/>
                  </a:lnTo>
                  <a:lnTo>
                    <a:pt x="2109" y="3441"/>
                  </a:lnTo>
                  <a:lnTo>
                    <a:pt x="2115" y="3187"/>
                  </a:lnTo>
                  <a:lnTo>
                    <a:pt x="2011" y="3054"/>
                  </a:lnTo>
                  <a:lnTo>
                    <a:pt x="2050" y="2887"/>
                  </a:lnTo>
                  <a:lnTo>
                    <a:pt x="2011" y="2759"/>
                  </a:lnTo>
                  <a:lnTo>
                    <a:pt x="2024" y="2605"/>
                  </a:lnTo>
                  <a:lnTo>
                    <a:pt x="1778" y="2624"/>
                  </a:lnTo>
                  <a:lnTo>
                    <a:pt x="1785" y="2528"/>
                  </a:lnTo>
                  <a:lnTo>
                    <a:pt x="1629" y="2541"/>
                  </a:lnTo>
                  <a:lnTo>
                    <a:pt x="1531" y="2598"/>
                  </a:lnTo>
                  <a:lnTo>
                    <a:pt x="1492" y="2669"/>
                  </a:lnTo>
                  <a:lnTo>
                    <a:pt x="1470" y="2764"/>
                  </a:lnTo>
                  <a:lnTo>
                    <a:pt x="1343" y="2752"/>
                  </a:lnTo>
                  <a:lnTo>
                    <a:pt x="1167" y="2790"/>
                  </a:lnTo>
                  <a:lnTo>
                    <a:pt x="1076" y="2688"/>
                  </a:lnTo>
                  <a:lnTo>
                    <a:pt x="980" y="2521"/>
                  </a:lnTo>
                  <a:lnTo>
                    <a:pt x="914" y="2311"/>
                  </a:lnTo>
                  <a:lnTo>
                    <a:pt x="538" y="2329"/>
                  </a:lnTo>
                  <a:lnTo>
                    <a:pt x="187" y="2336"/>
                  </a:lnTo>
                  <a:lnTo>
                    <a:pt x="37" y="2381"/>
                  </a:lnTo>
                  <a:lnTo>
                    <a:pt x="0" y="231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9" name="Freeform 150">
              <a:extLst>
                <a:ext uri="{FF2B5EF4-FFF2-40B4-BE49-F238E27FC236}">
                  <a16:creationId xmlns:a16="http://schemas.microsoft.com/office/drawing/2014/main" id="{373128BA-1EF7-421A-8637-06185BFC8CA9}"/>
                </a:ext>
              </a:extLst>
            </p:cNvPr>
            <p:cNvSpPr>
              <a:spLocks/>
            </p:cNvSpPr>
            <p:nvPr/>
          </p:nvSpPr>
          <p:spPr bwMode="auto">
            <a:xfrm>
              <a:off x="2555875" y="3630613"/>
              <a:ext cx="496888" cy="569913"/>
            </a:xfrm>
            <a:custGeom>
              <a:avLst/>
              <a:gdLst/>
              <a:ahLst/>
              <a:cxnLst>
                <a:cxn ang="0">
                  <a:pos x="1456" y="345"/>
                </a:cxn>
                <a:cxn ang="0">
                  <a:pos x="1557" y="0"/>
                </a:cxn>
                <a:cxn ang="0">
                  <a:pos x="1319" y="0"/>
                </a:cxn>
                <a:cxn ang="0">
                  <a:pos x="1132" y="107"/>
                </a:cxn>
                <a:cxn ang="0">
                  <a:pos x="1079" y="222"/>
                </a:cxn>
                <a:cxn ang="0">
                  <a:pos x="721" y="320"/>
                </a:cxn>
                <a:cxn ang="0">
                  <a:pos x="416" y="377"/>
                </a:cxn>
                <a:cxn ang="0">
                  <a:pos x="485" y="493"/>
                </a:cxn>
                <a:cxn ang="0">
                  <a:pos x="661" y="487"/>
                </a:cxn>
                <a:cxn ang="0">
                  <a:pos x="672" y="636"/>
                </a:cxn>
                <a:cxn ang="0">
                  <a:pos x="575" y="698"/>
                </a:cxn>
                <a:cxn ang="0">
                  <a:pos x="689" y="877"/>
                </a:cxn>
                <a:cxn ang="0">
                  <a:pos x="693" y="1134"/>
                </a:cxn>
                <a:cxn ang="0">
                  <a:pos x="582" y="1256"/>
                </a:cxn>
                <a:cxn ang="0">
                  <a:pos x="409" y="1222"/>
                </a:cxn>
                <a:cxn ang="0">
                  <a:pos x="294" y="1109"/>
                </a:cxn>
                <a:cxn ang="0">
                  <a:pos x="305" y="1229"/>
                </a:cxn>
                <a:cxn ang="0">
                  <a:pos x="98" y="1236"/>
                </a:cxn>
                <a:cxn ang="0">
                  <a:pos x="167" y="1461"/>
                </a:cxn>
                <a:cxn ang="0">
                  <a:pos x="49" y="1488"/>
                </a:cxn>
                <a:cxn ang="0">
                  <a:pos x="98" y="1672"/>
                </a:cxn>
                <a:cxn ang="0">
                  <a:pos x="188" y="1796"/>
                </a:cxn>
                <a:cxn ang="0">
                  <a:pos x="213" y="1766"/>
                </a:cxn>
                <a:cxn ang="0">
                  <a:pos x="243" y="1735"/>
                </a:cxn>
                <a:cxn ang="0">
                  <a:pos x="270" y="1708"/>
                </a:cxn>
                <a:cxn ang="0">
                  <a:pos x="309" y="1691"/>
                </a:cxn>
                <a:cxn ang="0">
                  <a:pos x="357" y="1651"/>
                </a:cxn>
                <a:cxn ang="0">
                  <a:pos x="416" y="1709"/>
                </a:cxn>
                <a:cxn ang="0">
                  <a:pos x="584" y="1661"/>
                </a:cxn>
                <a:cxn ang="0">
                  <a:pos x="683" y="1756"/>
                </a:cxn>
                <a:cxn ang="0">
                  <a:pos x="929" y="1613"/>
                </a:cxn>
                <a:cxn ang="0">
                  <a:pos x="1066" y="1383"/>
                </a:cxn>
                <a:cxn ang="0">
                  <a:pos x="1131" y="1118"/>
                </a:cxn>
                <a:cxn ang="0">
                  <a:pos x="1346" y="900"/>
                </a:cxn>
                <a:cxn ang="0">
                  <a:pos x="1450" y="663"/>
                </a:cxn>
                <a:cxn ang="0">
                  <a:pos x="1474" y="445"/>
                </a:cxn>
              </a:cxnLst>
              <a:rect l="0" t="0" r="r" b="b"/>
              <a:pathLst>
                <a:path w="1565" h="1796">
                  <a:moveTo>
                    <a:pt x="1474" y="445"/>
                  </a:moveTo>
                  <a:lnTo>
                    <a:pt x="1456" y="345"/>
                  </a:lnTo>
                  <a:lnTo>
                    <a:pt x="1565" y="131"/>
                  </a:lnTo>
                  <a:lnTo>
                    <a:pt x="1557" y="0"/>
                  </a:lnTo>
                  <a:lnTo>
                    <a:pt x="1466" y="6"/>
                  </a:lnTo>
                  <a:lnTo>
                    <a:pt x="1319" y="0"/>
                  </a:lnTo>
                  <a:lnTo>
                    <a:pt x="1162" y="18"/>
                  </a:lnTo>
                  <a:lnTo>
                    <a:pt x="1132" y="107"/>
                  </a:lnTo>
                  <a:lnTo>
                    <a:pt x="1136" y="187"/>
                  </a:lnTo>
                  <a:lnTo>
                    <a:pt x="1079" y="222"/>
                  </a:lnTo>
                  <a:lnTo>
                    <a:pt x="1054" y="371"/>
                  </a:lnTo>
                  <a:lnTo>
                    <a:pt x="721" y="320"/>
                  </a:lnTo>
                  <a:lnTo>
                    <a:pt x="473" y="289"/>
                  </a:lnTo>
                  <a:lnTo>
                    <a:pt x="416" y="377"/>
                  </a:lnTo>
                  <a:lnTo>
                    <a:pt x="423" y="439"/>
                  </a:lnTo>
                  <a:lnTo>
                    <a:pt x="485" y="493"/>
                  </a:lnTo>
                  <a:lnTo>
                    <a:pt x="575" y="452"/>
                  </a:lnTo>
                  <a:lnTo>
                    <a:pt x="661" y="487"/>
                  </a:lnTo>
                  <a:lnTo>
                    <a:pt x="706" y="568"/>
                  </a:lnTo>
                  <a:lnTo>
                    <a:pt x="672" y="636"/>
                  </a:lnTo>
                  <a:lnTo>
                    <a:pt x="589" y="643"/>
                  </a:lnTo>
                  <a:lnTo>
                    <a:pt x="575" y="698"/>
                  </a:lnTo>
                  <a:lnTo>
                    <a:pt x="589" y="786"/>
                  </a:lnTo>
                  <a:lnTo>
                    <a:pt x="689" y="877"/>
                  </a:lnTo>
                  <a:lnTo>
                    <a:pt x="699" y="1011"/>
                  </a:lnTo>
                  <a:lnTo>
                    <a:pt x="693" y="1134"/>
                  </a:lnTo>
                  <a:lnTo>
                    <a:pt x="658" y="1229"/>
                  </a:lnTo>
                  <a:lnTo>
                    <a:pt x="582" y="1256"/>
                  </a:lnTo>
                  <a:lnTo>
                    <a:pt x="492" y="1270"/>
                  </a:lnTo>
                  <a:lnTo>
                    <a:pt x="409" y="1222"/>
                  </a:lnTo>
                  <a:lnTo>
                    <a:pt x="381" y="1141"/>
                  </a:lnTo>
                  <a:lnTo>
                    <a:pt x="294" y="1109"/>
                  </a:lnTo>
                  <a:lnTo>
                    <a:pt x="264" y="1161"/>
                  </a:lnTo>
                  <a:lnTo>
                    <a:pt x="305" y="1229"/>
                  </a:lnTo>
                  <a:lnTo>
                    <a:pt x="208" y="1243"/>
                  </a:lnTo>
                  <a:lnTo>
                    <a:pt x="98" y="1236"/>
                  </a:lnTo>
                  <a:lnTo>
                    <a:pt x="118" y="1386"/>
                  </a:lnTo>
                  <a:lnTo>
                    <a:pt x="167" y="1461"/>
                  </a:lnTo>
                  <a:lnTo>
                    <a:pt x="132" y="1529"/>
                  </a:lnTo>
                  <a:lnTo>
                    <a:pt x="49" y="1488"/>
                  </a:lnTo>
                  <a:lnTo>
                    <a:pt x="0" y="1544"/>
                  </a:lnTo>
                  <a:lnTo>
                    <a:pt x="98" y="1672"/>
                  </a:lnTo>
                  <a:lnTo>
                    <a:pt x="174" y="1754"/>
                  </a:lnTo>
                  <a:lnTo>
                    <a:pt x="188" y="1796"/>
                  </a:lnTo>
                  <a:lnTo>
                    <a:pt x="200" y="1777"/>
                  </a:lnTo>
                  <a:lnTo>
                    <a:pt x="213" y="1766"/>
                  </a:lnTo>
                  <a:lnTo>
                    <a:pt x="224" y="1738"/>
                  </a:lnTo>
                  <a:lnTo>
                    <a:pt x="243" y="1735"/>
                  </a:lnTo>
                  <a:lnTo>
                    <a:pt x="264" y="1724"/>
                  </a:lnTo>
                  <a:lnTo>
                    <a:pt x="270" y="1708"/>
                  </a:lnTo>
                  <a:lnTo>
                    <a:pt x="287" y="1693"/>
                  </a:lnTo>
                  <a:lnTo>
                    <a:pt x="309" y="1691"/>
                  </a:lnTo>
                  <a:lnTo>
                    <a:pt x="323" y="1675"/>
                  </a:lnTo>
                  <a:lnTo>
                    <a:pt x="357" y="1651"/>
                  </a:lnTo>
                  <a:lnTo>
                    <a:pt x="386" y="1685"/>
                  </a:lnTo>
                  <a:lnTo>
                    <a:pt x="416" y="1709"/>
                  </a:lnTo>
                  <a:lnTo>
                    <a:pt x="482" y="1751"/>
                  </a:lnTo>
                  <a:lnTo>
                    <a:pt x="584" y="1661"/>
                  </a:lnTo>
                  <a:lnTo>
                    <a:pt x="699" y="1634"/>
                  </a:lnTo>
                  <a:lnTo>
                    <a:pt x="683" y="1756"/>
                  </a:lnTo>
                  <a:lnTo>
                    <a:pt x="768" y="1787"/>
                  </a:lnTo>
                  <a:lnTo>
                    <a:pt x="929" y="1613"/>
                  </a:lnTo>
                  <a:lnTo>
                    <a:pt x="1027" y="1533"/>
                  </a:lnTo>
                  <a:lnTo>
                    <a:pt x="1066" y="1383"/>
                  </a:lnTo>
                  <a:lnTo>
                    <a:pt x="1057" y="1240"/>
                  </a:lnTo>
                  <a:lnTo>
                    <a:pt x="1131" y="1118"/>
                  </a:lnTo>
                  <a:lnTo>
                    <a:pt x="1235" y="963"/>
                  </a:lnTo>
                  <a:lnTo>
                    <a:pt x="1346" y="900"/>
                  </a:lnTo>
                  <a:lnTo>
                    <a:pt x="1385" y="741"/>
                  </a:lnTo>
                  <a:lnTo>
                    <a:pt x="1450" y="663"/>
                  </a:lnTo>
                  <a:lnTo>
                    <a:pt x="1416" y="543"/>
                  </a:lnTo>
                  <a:lnTo>
                    <a:pt x="1474" y="44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0" name="Freeform 151">
              <a:extLst>
                <a:ext uri="{FF2B5EF4-FFF2-40B4-BE49-F238E27FC236}">
                  <a16:creationId xmlns:a16="http://schemas.microsoft.com/office/drawing/2014/main" id="{08C3EF97-95F4-4A8A-92A3-739776769744}"/>
                </a:ext>
              </a:extLst>
            </p:cNvPr>
            <p:cNvSpPr>
              <a:spLocks/>
            </p:cNvSpPr>
            <p:nvPr/>
          </p:nvSpPr>
          <p:spPr bwMode="auto">
            <a:xfrm>
              <a:off x="3421063" y="3063875"/>
              <a:ext cx="781050" cy="571500"/>
            </a:xfrm>
            <a:custGeom>
              <a:avLst/>
              <a:gdLst/>
              <a:ahLst/>
              <a:cxnLst>
                <a:cxn ang="0">
                  <a:pos x="27" y="832"/>
                </a:cxn>
                <a:cxn ang="0">
                  <a:pos x="242" y="919"/>
                </a:cxn>
                <a:cxn ang="0">
                  <a:pos x="381" y="1071"/>
                </a:cxn>
                <a:cxn ang="0">
                  <a:pos x="474" y="1242"/>
                </a:cxn>
                <a:cxn ang="0">
                  <a:pos x="630" y="1431"/>
                </a:cxn>
                <a:cxn ang="0">
                  <a:pos x="929" y="1650"/>
                </a:cxn>
                <a:cxn ang="0">
                  <a:pos x="1098" y="1638"/>
                </a:cxn>
                <a:cxn ang="0">
                  <a:pos x="1311" y="1705"/>
                </a:cxn>
                <a:cxn ang="0">
                  <a:pos x="1512" y="1741"/>
                </a:cxn>
                <a:cxn ang="0">
                  <a:pos x="2039" y="1725"/>
                </a:cxn>
                <a:cxn ang="0">
                  <a:pos x="2151" y="1581"/>
                </a:cxn>
                <a:cxn ang="0">
                  <a:pos x="2457" y="1428"/>
                </a:cxn>
                <a:cxn ang="0">
                  <a:pos x="2315" y="1339"/>
                </a:cxn>
                <a:cxn ang="0">
                  <a:pos x="2156" y="1080"/>
                </a:cxn>
                <a:cxn ang="0">
                  <a:pos x="1895" y="870"/>
                </a:cxn>
                <a:cxn ang="0">
                  <a:pos x="1982" y="756"/>
                </a:cxn>
                <a:cxn ang="0">
                  <a:pos x="2099" y="691"/>
                </a:cxn>
                <a:cxn ang="0">
                  <a:pos x="2002" y="544"/>
                </a:cxn>
                <a:cxn ang="0">
                  <a:pos x="1978" y="392"/>
                </a:cxn>
                <a:cxn ang="0">
                  <a:pos x="1834" y="288"/>
                </a:cxn>
                <a:cxn ang="0">
                  <a:pos x="1850" y="104"/>
                </a:cxn>
                <a:cxn ang="0">
                  <a:pos x="1786" y="0"/>
                </a:cxn>
                <a:cxn ang="0">
                  <a:pos x="1690" y="88"/>
                </a:cxn>
                <a:cxn ang="0">
                  <a:pos x="1690" y="192"/>
                </a:cxn>
                <a:cxn ang="0">
                  <a:pos x="1650" y="296"/>
                </a:cxn>
                <a:cxn ang="0">
                  <a:pos x="1562" y="424"/>
                </a:cxn>
                <a:cxn ang="0">
                  <a:pos x="1418" y="496"/>
                </a:cxn>
                <a:cxn ang="0">
                  <a:pos x="1266" y="440"/>
                </a:cxn>
                <a:cxn ang="0">
                  <a:pos x="1114" y="448"/>
                </a:cxn>
                <a:cxn ang="0">
                  <a:pos x="1002" y="536"/>
                </a:cxn>
                <a:cxn ang="0">
                  <a:pos x="874" y="584"/>
                </a:cxn>
                <a:cxn ang="0">
                  <a:pos x="738" y="512"/>
                </a:cxn>
                <a:cxn ang="0">
                  <a:pos x="554" y="544"/>
                </a:cxn>
                <a:cxn ang="0">
                  <a:pos x="442" y="480"/>
                </a:cxn>
                <a:cxn ang="0">
                  <a:pos x="402" y="384"/>
                </a:cxn>
                <a:cxn ang="0">
                  <a:pos x="250" y="384"/>
                </a:cxn>
                <a:cxn ang="0">
                  <a:pos x="178" y="496"/>
                </a:cxn>
                <a:cxn ang="0">
                  <a:pos x="114" y="616"/>
                </a:cxn>
                <a:cxn ang="0">
                  <a:pos x="82" y="720"/>
                </a:cxn>
              </a:cxnLst>
              <a:rect l="0" t="0" r="r" b="b"/>
              <a:pathLst>
                <a:path w="2457" h="1798">
                  <a:moveTo>
                    <a:pt x="0" y="738"/>
                  </a:moveTo>
                  <a:lnTo>
                    <a:pt x="27" y="832"/>
                  </a:lnTo>
                  <a:lnTo>
                    <a:pt x="161" y="832"/>
                  </a:lnTo>
                  <a:lnTo>
                    <a:pt x="242" y="919"/>
                  </a:lnTo>
                  <a:lnTo>
                    <a:pt x="245" y="1018"/>
                  </a:lnTo>
                  <a:lnTo>
                    <a:pt x="381" y="1071"/>
                  </a:lnTo>
                  <a:lnTo>
                    <a:pt x="468" y="1146"/>
                  </a:lnTo>
                  <a:lnTo>
                    <a:pt x="474" y="1242"/>
                  </a:lnTo>
                  <a:lnTo>
                    <a:pt x="648" y="1336"/>
                  </a:lnTo>
                  <a:lnTo>
                    <a:pt x="630" y="1431"/>
                  </a:lnTo>
                  <a:lnTo>
                    <a:pt x="828" y="1623"/>
                  </a:lnTo>
                  <a:lnTo>
                    <a:pt x="929" y="1650"/>
                  </a:lnTo>
                  <a:lnTo>
                    <a:pt x="1008" y="1596"/>
                  </a:lnTo>
                  <a:lnTo>
                    <a:pt x="1098" y="1638"/>
                  </a:lnTo>
                  <a:lnTo>
                    <a:pt x="1169" y="1575"/>
                  </a:lnTo>
                  <a:lnTo>
                    <a:pt x="1311" y="1705"/>
                  </a:lnTo>
                  <a:lnTo>
                    <a:pt x="1400" y="1798"/>
                  </a:lnTo>
                  <a:lnTo>
                    <a:pt x="1512" y="1741"/>
                  </a:lnTo>
                  <a:lnTo>
                    <a:pt x="1670" y="1788"/>
                  </a:lnTo>
                  <a:lnTo>
                    <a:pt x="2039" y="1725"/>
                  </a:lnTo>
                  <a:lnTo>
                    <a:pt x="2097" y="1651"/>
                  </a:lnTo>
                  <a:lnTo>
                    <a:pt x="2151" y="1581"/>
                  </a:lnTo>
                  <a:lnTo>
                    <a:pt x="2448" y="1575"/>
                  </a:lnTo>
                  <a:lnTo>
                    <a:pt x="2457" y="1428"/>
                  </a:lnTo>
                  <a:lnTo>
                    <a:pt x="2372" y="1405"/>
                  </a:lnTo>
                  <a:lnTo>
                    <a:pt x="2315" y="1339"/>
                  </a:lnTo>
                  <a:lnTo>
                    <a:pt x="2259" y="1209"/>
                  </a:lnTo>
                  <a:lnTo>
                    <a:pt x="2156" y="1080"/>
                  </a:lnTo>
                  <a:lnTo>
                    <a:pt x="2051" y="934"/>
                  </a:lnTo>
                  <a:lnTo>
                    <a:pt x="1895" y="870"/>
                  </a:lnTo>
                  <a:lnTo>
                    <a:pt x="1907" y="802"/>
                  </a:lnTo>
                  <a:lnTo>
                    <a:pt x="1982" y="756"/>
                  </a:lnTo>
                  <a:lnTo>
                    <a:pt x="2061" y="784"/>
                  </a:lnTo>
                  <a:lnTo>
                    <a:pt x="2099" y="691"/>
                  </a:lnTo>
                  <a:lnTo>
                    <a:pt x="2081" y="517"/>
                  </a:lnTo>
                  <a:lnTo>
                    <a:pt x="2002" y="544"/>
                  </a:lnTo>
                  <a:lnTo>
                    <a:pt x="2010" y="448"/>
                  </a:lnTo>
                  <a:lnTo>
                    <a:pt x="1978" y="392"/>
                  </a:lnTo>
                  <a:lnTo>
                    <a:pt x="1906" y="328"/>
                  </a:lnTo>
                  <a:lnTo>
                    <a:pt x="1834" y="288"/>
                  </a:lnTo>
                  <a:lnTo>
                    <a:pt x="1850" y="208"/>
                  </a:lnTo>
                  <a:lnTo>
                    <a:pt x="1850" y="104"/>
                  </a:lnTo>
                  <a:lnTo>
                    <a:pt x="1850" y="16"/>
                  </a:lnTo>
                  <a:lnTo>
                    <a:pt x="1786" y="0"/>
                  </a:lnTo>
                  <a:lnTo>
                    <a:pt x="1746" y="64"/>
                  </a:lnTo>
                  <a:lnTo>
                    <a:pt x="1690" y="88"/>
                  </a:lnTo>
                  <a:lnTo>
                    <a:pt x="1698" y="136"/>
                  </a:lnTo>
                  <a:lnTo>
                    <a:pt x="1690" y="192"/>
                  </a:lnTo>
                  <a:lnTo>
                    <a:pt x="1682" y="240"/>
                  </a:lnTo>
                  <a:lnTo>
                    <a:pt x="1650" y="296"/>
                  </a:lnTo>
                  <a:lnTo>
                    <a:pt x="1594" y="352"/>
                  </a:lnTo>
                  <a:lnTo>
                    <a:pt x="1562" y="424"/>
                  </a:lnTo>
                  <a:lnTo>
                    <a:pt x="1506" y="464"/>
                  </a:lnTo>
                  <a:lnTo>
                    <a:pt x="1418" y="496"/>
                  </a:lnTo>
                  <a:lnTo>
                    <a:pt x="1338" y="480"/>
                  </a:lnTo>
                  <a:lnTo>
                    <a:pt x="1266" y="440"/>
                  </a:lnTo>
                  <a:lnTo>
                    <a:pt x="1186" y="408"/>
                  </a:lnTo>
                  <a:lnTo>
                    <a:pt x="1114" y="448"/>
                  </a:lnTo>
                  <a:lnTo>
                    <a:pt x="1066" y="496"/>
                  </a:lnTo>
                  <a:lnTo>
                    <a:pt x="1002" y="536"/>
                  </a:lnTo>
                  <a:lnTo>
                    <a:pt x="970" y="584"/>
                  </a:lnTo>
                  <a:lnTo>
                    <a:pt x="874" y="584"/>
                  </a:lnTo>
                  <a:lnTo>
                    <a:pt x="802" y="576"/>
                  </a:lnTo>
                  <a:lnTo>
                    <a:pt x="738" y="512"/>
                  </a:lnTo>
                  <a:lnTo>
                    <a:pt x="626" y="544"/>
                  </a:lnTo>
                  <a:lnTo>
                    <a:pt x="554" y="544"/>
                  </a:lnTo>
                  <a:lnTo>
                    <a:pt x="474" y="528"/>
                  </a:lnTo>
                  <a:lnTo>
                    <a:pt x="442" y="480"/>
                  </a:lnTo>
                  <a:lnTo>
                    <a:pt x="426" y="440"/>
                  </a:lnTo>
                  <a:lnTo>
                    <a:pt x="402" y="384"/>
                  </a:lnTo>
                  <a:lnTo>
                    <a:pt x="330" y="376"/>
                  </a:lnTo>
                  <a:lnTo>
                    <a:pt x="250" y="384"/>
                  </a:lnTo>
                  <a:lnTo>
                    <a:pt x="210" y="440"/>
                  </a:lnTo>
                  <a:lnTo>
                    <a:pt x="178" y="496"/>
                  </a:lnTo>
                  <a:lnTo>
                    <a:pt x="154" y="552"/>
                  </a:lnTo>
                  <a:lnTo>
                    <a:pt x="114" y="616"/>
                  </a:lnTo>
                  <a:lnTo>
                    <a:pt x="114" y="680"/>
                  </a:lnTo>
                  <a:lnTo>
                    <a:pt x="82" y="720"/>
                  </a:lnTo>
                  <a:lnTo>
                    <a:pt x="0" y="7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1" name="Freeform 152">
              <a:extLst>
                <a:ext uri="{FF2B5EF4-FFF2-40B4-BE49-F238E27FC236}">
                  <a16:creationId xmlns:a16="http://schemas.microsoft.com/office/drawing/2014/main" id="{BDCDCC03-7EEA-4D9F-9203-B5D8FADAA310}"/>
                </a:ext>
              </a:extLst>
            </p:cNvPr>
            <p:cNvSpPr>
              <a:spLocks/>
            </p:cNvSpPr>
            <p:nvPr/>
          </p:nvSpPr>
          <p:spPr bwMode="auto">
            <a:xfrm>
              <a:off x="3265488" y="2346325"/>
              <a:ext cx="1079500" cy="952500"/>
            </a:xfrm>
            <a:custGeom>
              <a:avLst/>
              <a:gdLst/>
              <a:ahLst/>
              <a:cxnLst>
                <a:cxn ang="0">
                  <a:pos x="2771" y="82"/>
                </a:cxn>
                <a:cxn ang="0">
                  <a:pos x="2907" y="146"/>
                </a:cxn>
                <a:cxn ang="0">
                  <a:pos x="3063" y="510"/>
                </a:cxn>
                <a:cxn ang="0">
                  <a:pos x="3154" y="881"/>
                </a:cxn>
                <a:cxn ang="0">
                  <a:pos x="3323" y="990"/>
                </a:cxn>
                <a:cxn ang="0">
                  <a:pos x="3362" y="1111"/>
                </a:cxn>
                <a:cxn ang="0">
                  <a:pos x="3173" y="1246"/>
                </a:cxn>
                <a:cxn ang="0">
                  <a:pos x="3082" y="1463"/>
                </a:cxn>
                <a:cxn ang="0">
                  <a:pos x="3038" y="1851"/>
                </a:cxn>
                <a:cxn ang="0">
                  <a:pos x="2873" y="2167"/>
                </a:cxn>
                <a:cxn ang="0">
                  <a:pos x="2749" y="2538"/>
                </a:cxn>
                <a:cxn ang="0">
                  <a:pos x="2606" y="2563"/>
                </a:cxn>
                <a:cxn ang="0">
                  <a:pos x="2574" y="2781"/>
                </a:cxn>
                <a:cxn ang="0">
                  <a:pos x="2502" y="2710"/>
                </a:cxn>
                <a:cxn ang="0">
                  <a:pos x="2400" y="2592"/>
                </a:cxn>
                <a:cxn ang="0">
                  <a:pos x="2343" y="2467"/>
                </a:cxn>
                <a:cxn ang="0">
                  <a:pos x="2279" y="2262"/>
                </a:cxn>
                <a:cxn ang="0">
                  <a:pos x="2184" y="2350"/>
                </a:cxn>
                <a:cxn ang="0">
                  <a:pos x="2175" y="2503"/>
                </a:cxn>
                <a:cxn ang="0">
                  <a:pos x="2085" y="2617"/>
                </a:cxn>
                <a:cxn ang="0">
                  <a:pos x="1997" y="2727"/>
                </a:cxn>
                <a:cxn ang="0">
                  <a:pos x="1827" y="2742"/>
                </a:cxn>
                <a:cxn ang="0">
                  <a:pos x="1676" y="2671"/>
                </a:cxn>
                <a:cxn ang="0">
                  <a:pos x="1563" y="2755"/>
                </a:cxn>
                <a:cxn ang="0">
                  <a:pos x="1463" y="2847"/>
                </a:cxn>
                <a:cxn ang="0">
                  <a:pos x="1293" y="2839"/>
                </a:cxn>
                <a:cxn ang="0">
                  <a:pos x="1119" y="2808"/>
                </a:cxn>
                <a:cxn ang="0">
                  <a:pos x="965" y="2790"/>
                </a:cxn>
                <a:cxn ang="0">
                  <a:pos x="894" y="2646"/>
                </a:cxn>
                <a:cxn ang="0">
                  <a:pos x="740" y="2646"/>
                </a:cxn>
                <a:cxn ang="0">
                  <a:pos x="672" y="2755"/>
                </a:cxn>
                <a:cxn ang="0">
                  <a:pos x="606" y="2881"/>
                </a:cxn>
                <a:cxn ang="0">
                  <a:pos x="573" y="2982"/>
                </a:cxn>
                <a:cxn ang="0">
                  <a:pos x="372" y="2986"/>
                </a:cxn>
                <a:cxn ang="0">
                  <a:pos x="359" y="2672"/>
                </a:cxn>
                <a:cxn ang="0">
                  <a:pos x="247" y="2441"/>
                </a:cxn>
                <a:cxn ang="0">
                  <a:pos x="152" y="2333"/>
                </a:cxn>
                <a:cxn ang="0">
                  <a:pos x="125" y="2163"/>
                </a:cxn>
                <a:cxn ang="0">
                  <a:pos x="0" y="2122"/>
                </a:cxn>
                <a:cxn ang="0">
                  <a:pos x="46" y="1949"/>
                </a:cxn>
                <a:cxn ang="0">
                  <a:pos x="111" y="1787"/>
                </a:cxn>
                <a:cxn ang="0">
                  <a:pos x="242" y="1563"/>
                </a:cxn>
                <a:cxn ang="0">
                  <a:pos x="453" y="1553"/>
                </a:cxn>
                <a:cxn ang="0">
                  <a:pos x="437" y="645"/>
                </a:cxn>
                <a:cxn ang="0">
                  <a:pos x="636" y="257"/>
                </a:cxn>
                <a:cxn ang="0">
                  <a:pos x="2333" y="278"/>
                </a:cxn>
                <a:cxn ang="0">
                  <a:pos x="2431" y="197"/>
                </a:cxn>
                <a:cxn ang="0">
                  <a:pos x="2576" y="82"/>
                </a:cxn>
                <a:cxn ang="0">
                  <a:pos x="2723" y="0"/>
                </a:cxn>
              </a:cxnLst>
              <a:rect l="0" t="0" r="r" b="b"/>
              <a:pathLst>
                <a:path w="3401" h="2998">
                  <a:moveTo>
                    <a:pt x="2723" y="0"/>
                  </a:moveTo>
                  <a:lnTo>
                    <a:pt x="2771" y="82"/>
                  </a:lnTo>
                  <a:lnTo>
                    <a:pt x="2849" y="82"/>
                  </a:lnTo>
                  <a:lnTo>
                    <a:pt x="2907" y="146"/>
                  </a:lnTo>
                  <a:lnTo>
                    <a:pt x="2978" y="177"/>
                  </a:lnTo>
                  <a:lnTo>
                    <a:pt x="3063" y="510"/>
                  </a:lnTo>
                  <a:lnTo>
                    <a:pt x="3115" y="657"/>
                  </a:lnTo>
                  <a:lnTo>
                    <a:pt x="3154" y="881"/>
                  </a:lnTo>
                  <a:lnTo>
                    <a:pt x="3271" y="913"/>
                  </a:lnTo>
                  <a:lnTo>
                    <a:pt x="3323" y="990"/>
                  </a:lnTo>
                  <a:lnTo>
                    <a:pt x="3401" y="1022"/>
                  </a:lnTo>
                  <a:lnTo>
                    <a:pt x="3362" y="1111"/>
                  </a:lnTo>
                  <a:lnTo>
                    <a:pt x="3232" y="1169"/>
                  </a:lnTo>
                  <a:lnTo>
                    <a:pt x="3173" y="1246"/>
                  </a:lnTo>
                  <a:lnTo>
                    <a:pt x="3089" y="1265"/>
                  </a:lnTo>
                  <a:lnTo>
                    <a:pt x="3082" y="1463"/>
                  </a:lnTo>
                  <a:lnTo>
                    <a:pt x="3011" y="1687"/>
                  </a:lnTo>
                  <a:lnTo>
                    <a:pt x="3038" y="1851"/>
                  </a:lnTo>
                  <a:lnTo>
                    <a:pt x="2970" y="2154"/>
                  </a:lnTo>
                  <a:lnTo>
                    <a:pt x="2873" y="2167"/>
                  </a:lnTo>
                  <a:lnTo>
                    <a:pt x="2775" y="2326"/>
                  </a:lnTo>
                  <a:lnTo>
                    <a:pt x="2749" y="2538"/>
                  </a:lnTo>
                  <a:lnTo>
                    <a:pt x="2671" y="2525"/>
                  </a:lnTo>
                  <a:lnTo>
                    <a:pt x="2606" y="2563"/>
                  </a:lnTo>
                  <a:lnTo>
                    <a:pt x="2626" y="2679"/>
                  </a:lnTo>
                  <a:lnTo>
                    <a:pt x="2574" y="2781"/>
                  </a:lnTo>
                  <a:lnTo>
                    <a:pt x="2493" y="2805"/>
                  </a:lnTo>
                  <a:lnTo>
                    <a:pt x="2502" y="2710"/>
                  </a:lnTo>
                  <a:lnTo>
                    <a:pt x="2471" y="2655"/>
                  </a:lnTo>
                  <a:lnTo>
                    <a:pt x="2400" y="2592"/>
                  </a:lnTo>
                  <a:lnTo>
                    <a:pt x="2325" y="2547"/>
                  </a:lnTo>
                  <a:lnTo>
                    <a:pt x="2343" y="2467"/>
                  </a:lnTo>
                  <a:lnTo>
                    <a:pt x="2343" y="2280"/>
                  </a:lnTo>
                  <a:lnTo>
                    <a:pt x="2279" y="2262"/>
                  </a:lnTo>
                  <a:lnTo>
                    <a:pt x="2240" y="2325"/>
                  </a:lnTo>
                  <a:lnTo>
                    <a:pt x="2184" y="2350"/>
                  </a:lnTo>
                  <a:lnTo>
                    <a:pt x="2189" y="2400"/>
                  </a:lnTo>
                  <a:lnTo>
                    <a:pt x="2175" y="2503"/>
                  </a:lnTo>
                  <a:lnTo>
                    <a:pt x="2141" y="2557"/>
                  </a:lnTo>
                  <a:lnTo>
                    <a:pt x="2085" y="2617"/>
                  </a:lnTo>
                  <a:lnTo>
                    <a:pt x="2055" y="2686"/>
                  </a:lnTo>
                  <a:lnTo>
                    <a:pt x="1997" y="2727"/>
                  </a:lnTo>
                  <a:lnTo>
                    <a:pt x="1907" y="2757"/>
                  </a:lnTo>
                  <a:lnTo>
                    <a:pt x="1827" y="2742"/>
                  </a:lnTo>
                  <a:lnTo>
                    <a:pt x="1761" y="2703"/>
                  </a:lnTo>
                  <a:lnTo>
                    <a:pt x="1676" y="2671"/>
                  </a:lnTo>
                  <a:lnTo>
                    <a:pt x="1608" y="2709"/>
                  </a:lnTo>
                  <a:lnTo>
                    <a:pt x="1563" y="2755"/>
                  </a:lnTo>
                  <a:lnTo>
                    <a:pt x="1494" y="2797"/>
                  </a:lnTo>
                  <a:lnTo>
                    <a:pt x="1463" y="2847"/>
                  </a:lnTo>
                  <a:lnTo>
                    <a:pt x="1356" y="2845"/>
                  </a:lnTo>
                  <a:lnTo>
                    <a:pt x="1293" y="2839"/>
                  </a:lnTo>
                  <a:lnTo>
                    <a:pt x="1229" y="2773"/>
                  </a:lnTo>
                  <a:lnTo>
                    <a:pt x="1119" y="2808"/>
                  </a:lnTo>
                  <a:lnTo>
                    <a:pt x="1046" y="2805"/>
                  </a:lnTo>
                  <a:lnTo>
                    <a:pt x="965" y="2790"/>
                  </a:lnTo>
                  <a:lnTo>
                    <a:pt x="930" y="2736"/>
                  </a:lnTo>
                  <a:lnTo>
                    <a:pt x="894" y="2646"/>
                  </a:lnTo>
                  <a:lnTo>
                    <a:pt x="813" y="2638"/>
                  </a:lnTo>
                  <a:lnTo>
                    <a:pt x="740" y="2646"/>
                  </a:lnTo>
                  <a:lnTo>
                    <a:pt x="704" y="2704"/>
                  </a:lnTo>
                  <a:lnTo>
                    <a:pt x="672" y="2755"/>
                  </a:lnTo>
                  <a:lnTo>
                    <a:pt x="647" y="2812"/>
                  </a:lnTo>
                  <a:lnTo>
                    <a:pt x="606" y="2881"/>
                  </a:lnTo>
                  <a:lnTo>
                    <a:pt x="605" y="2943"/>
                  </a:lnTo>
                  <a:lnTo>
                    <a:pt x="573" y="2982"/>
                  </a:lnTo>
                  <a:lnTo>
                    <a:pt x="496" y="2998"/>
                  </a:lnTo>
                  <a:lnTo>
                    <a:pt x="372" y="2986"/>
                  </a:lnTo>
                  <a:lnTo>
                    <a:pt x="392" y="2851"/>
                  </a:lnTo>
                  <a:lnTo>
                    <a:pt x="359" y="2672"/>
                  </a:lnTo>
                  <a:lnTo>
                    <a:pt x="251" y="2552"/>
                  </a:lnTo>
                  <a:lnTo>
                    <a:pt x="247" y="2441"/>
                  </a:lnTo>
                  <a:lnTo>
                    <a:pt x="171" y="2403"/>
                  </a:lnTo>
                  <a:lnTo>
                    <a:pt x="152" y="2333"/>
                  </a:lnTo>
                  <a:lnTo>
                    <a:pt x="111" y="2237"/>
                  </a:lnTo>
                  <a:lnTo>
                    <a:pt x="125" y="2163"/>
                  </a:lnTo>
                  <a:lnTo>
                    <a:pt x="20" y="2173"/>
                  </a:lnTo>
                  <a:lnTo>
                    <a:pt x="0" y="2122"/>
                  </a:lnTo>
                  <a:lnTo>
                    <a:pt x="87" y="2042"/>
                  </a:lnTo>
                  <a:lnTo>
                    <a:pt x="46" y="1949"/>
                  </a:lnTo>
                  <a:lnTo>
                    <a:pt x="152" y="1858"/>
                  </a:lnTo>
                  <a:lnTo>
                    <a:pt x="111" y="1787"/>
                  </a:lnTo>
                  <a:lnTo>
                    <a:pt x="238" y="1647"/>
                  </a:lnTo>
                  <a:lnTo>
                    <a:pt x="242" y="1563"/>
                  </a:lnTo>
                  <a:lnTo>
                    <a:pt x="310" y="1523"/>
                  </a:lnTo>
                  <a:lnTo>
                    <a:pt x="453" y="1553"/>
                  </a:lnTo>
                  <a:lnTo>
                    <a:pt x="442" y="777"/>
                  </a:lnTo>
                  <a:lnTo>
                    <a:pt x="437" y="645"/>
                  </a:lnTo>
                  <a:lnTo>
                    <a:pt x="635" y="640"/>
                  </a:lnTo>
                  <a:lnTo>
                    <a:pt x="636" y="257"/>
                  </a:lnTo>
                  <a:lnTo>
                    <a:pt x="2262" y="231"/>
                  </a:lnTo>
                  <a:lnTo>
                    <a:pt x="2333" y="278"/>
                  </a:lnTo>
                  <a:lnTo>
                    <a:pt x="2429" y="275"/>
                  </a:lnTo>
                  <a:lnTo>
                    <a:pt x="2431" y="197"/>
                  </a:lnTo>
                  <a:lnTo>
                    <a:pt x="2544" y="165"/>
                  </a:lnTo>
                  <a:lnTo>
                    <a:pt x="2576" y="82"/>
                  </a:lnTo>
                  <a:lnTo>
                    <a:pt x="2667" y="48"/>
                  </a:lnTo>
                  <a:lnTo>
                    <a:pt x="2723"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2" name="任意多边形 503">
              <a:extLst>
                <a:ext uri="{FF2B5EF4-FFF2-40B4-BE49-F238E27FC236}">
                  <a16:creationId xmlns:a16="http://schemas.microsoft.com/office/drawing/2014/main" id="{F32E32F4-1969-441E-A651-FF4C9951A0D4}"/>
                </a:ext>
              </a:extLst>
            </p:cNvPr>
            <p:cNvSpPr>
              <a:spLocks/>
            </p:cNvSpPr>
            <p:nvPr/>
          </p:nvSpPr>
          <p:spPr bwMode="auto">
            <a:xfrm>
              <a:off x="2370138" y="3654425"/>
              <a:ext cx="42863" cy="44450"/>
            </a:xfrm>
            <a:custGeom>
              <a:avLst/>
              <a:gdLst/>
              <a:ahLst/>
              <a:cxnLst/>
              <a:rect l="0" t="0" r="r" b="b"/>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3" name="任意多边形 504">
              <a:extLst>
                <a:ext uri="{FF2B5EF4-FFF2-40B4-BE49-F238E27FC236}">
                  <a16:creationId xmlns:a16="http://schemas.microsoft.com/office/drawing/2014/main" id="{6E633326-3FB7-41D7-8DD7-885B68F79E64}"/>
                </a:ext>
              </a:extLst>
            </p:cNvPr>
            <p:cNvSpPr>
              <a:spLocks/>
            </p:cNvSpPr>
            <p:nvPr/>
          </p:nvSpPr>
          <p:spPr bwMode="auto">
            <a:xfrm>
              <a:off x="2211388" y="3925888"/>
              <a:ext cx="7938" cy="12700"/>
            </a:xfrm>
            <a:custGeom>
              <a:avLst/>
              <a:gdLst/>
              <a:ahLst/>
              <a:cxnLst/>
              <a:rect l="0" t="0" r="r" b="b"/>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4" name="Freeform 155">
              <a:extLst>
                <a:ext uri="{FF2B5EF4-FFF2-40B4-BE49-F238E27FC236}">
                  <a16:creationId xmlns:a16="http://schemas.microsoft.com/office/drawing/2014/main" id="{8C7B5CB2-1D8A-4244-BDB5-674221FD1BBE}"/>
                </a:ext>
              </a:extLst>
            </p:cNvPr>
            <p:cNvSpPr>
              <a:spLocks/>
            </p:cNvSpPr>
            <p:nvPr/>
          </p:nvSpPr>
          <p:spPr bwMode="auto">
            <a:xfrm>
              <a:off x="2392363" y="3052763"/>
              <a:ext cx="504825" cy="695325"/>
            </a:xfrm>
            <a:custGeom>
              <a:avLst/>
              <a:gdLst/>
              <a:ahLst/>
              <a:cxnLst>
                <a:cxn ang="0">
                  <a:pos x="313" y="438"/>
                </a:cxn>
                <a:cxn ang="0">
                  <a:pos x="245" y="427"/>
                </a:cxn>
                <a:cxn ang="0">
                  <a:pos x="196" y="421"/>
                </a:cxn>
                <a:cxn ang="0">
                  <a:pos x="147" y="419"/>
                </a:cxn>
                <a:cxn ang="0">
                  <a:pos x="124" y="417"/>
                </a:cxn>
                <a:cxn ang="0">
                  <a:pos x="108" y="425"/>
                </a:cxn>
                <a:cxn ang="0">
                  <a:pos x="88" y="419"/>
                </a:cxn>
                <a:cxn ang="0">
                  <a:pos x="68" y="426"/>
                </a:cxn>
                <a:cxn ang="0">
                  <a:pos x="49" y="419"/>
                </a:cxn>
                <a:cxn ang="0">
                  <a:pos x="54" y="385"/>
                </a:cxn>
                <a:cxn ang="0">
                  <a:pos x="42" y="365"/>
                </a:cxn>
                <a:cxn ang="0">
                  <a:pos x="39" y="341"/>
                </a:cxn>
                <a:cxn ang="0">
                  <a:pos x="20" y="351"/>
                </a:cxn>
                <a:cxn ang="0">
                  <a:pos x="13" y="325"/>
                </a:cxn>
                <a:cxn ang="0">
                  <a:pos x="0" y="312"/>
                </a:cxn>
                <a:cxn ang="0">
                  <a:pos x="11" y="293"/>
                </a:cxn>
                <a:cxn ang="0">
                  <a:pos x="13" y="270"/>
                </a:cxn>
                <a:cxn ang="0">
                  <a:pos x="60" y="226"/>
                </a:cxn>
                <a:cxn ang="0">
                  <a:pos x="75" y="226"/>
                </a:cxn>
                <a:cxn ang="0">
                  <a:pos x="85" y="220"/>
                </a:cxn>
                <a:cxn ang="0">
                  <a:pos x="100" y="229"/>
                </a:cxn>
                <a:cxn ang="0">
                  <a:pos x="102" y="248"/>
                </a:cxn>
                <a:cxn ang="0">
                  <a:pos x="120" y="249"/>
                </a:cxn>
                <a:cxn ang="0">
                  <a:pos x="130" y="231"/>
                </a:cxn>
                <a:cxn ang="0">
                  <a:pos x="133" y="208"/>
                </a:cxn>
                <a:cxn ang="0">
                  <a:pos x="157" y="176"/>
                </a:cxn>
                <a:cxn ang="0">
                  <a:pos x="177" y="135"/>
                </a:cxn>
                <a:cxn ang="0">
                  <a:pos x="194" y="116"/>
                </a:cxn>
                <a:cxn ang="0">
                  <a:pos x="208" y="72"/>
                </a:cxn>
                <a:cxn ang="0">
                  <a:pos x="225" y="50"/>
                </a:cxn>
                <a:cxn ang="0">
                  <a:pos x="253" y="37"/>
                </a:cxn>
                <a:cxn ang="0">
                  <a:pos x="254" y="2"/>
                </a:cxn>
                <a:cxn ang="0">
                  <a:pos x="259" y="0"/>
                </a:cxn>
                <a:cxn ang="0">
                  <a:pos x="275" y="12"/>
                </a:cxn>
                <a:cxn ang="0">
                  <a:pos x="270" y="42"/>
                </a:cxn>
                <a:cxn ang="0">
                  <a:pos x="273" y="64"/>
                </a:cxn>
                <a:cxn ang="0">
                  <a:pos x="285" y="81"/>
                </a:cxn>
                <a:cxn ang="0">
                  <a:pos x="294" y="99"/>
                </a:cxn>
                <a:cxn ang="0">
                  <a:pos x="245" y="99"/>
                </a:cxn>
                <a:cxn ang="0">
                  <a:pos x="225" y="118"/>
                </a:cxn>
                <a:cxn ang="0">
                  <a:pos x="248" y="140"/>
                </a:cxn>
                <a:cxn ang="0">
                  <a:pos x="264" y="147"/>
                </a:cxn>
                <a:cxn ang="0">
                  <a:pos x="285" y="185"/>
                </a:cxn>
                <a:cxn ang="0">
                  <a:pos x="290" y="202"/>
                </a:cxn>
                <a:cxn ang="0">
                  <a:pos x="260" y="234"/>
                </a:cxn>
                <a:cxn ang="0">
                  <a:pos x="254" y="264"/>
                </a:cxn>
                <a:cxn ang="0">
                  <a:pos x="253" y="320"/>
                </a:cxn>
                <a:cxn ang="0">
                  <a:pos x="266" y="331"/>
                </a:cxn>
                <a:cxn ang="0">
                  <a:pos x="278" y="361"/>
                </a:cxn>
                <a:cxn ang="0">
                  <a:pos x="304" y="384"/>
                </a:cxn>
                <a:cxn ang="0">
                  <a:pos x="318" y="408"/>
                </a:cxn>
                <a:cxn ang="0">
                  <a:pos x="313" y="438"/>
                </a:cxn>
              </a:cxnLst>
              <a:rect l="0" t="0" r="r" b="b"/>
              <a:pathLst>
                <a:path w="318" h="438">
                  <a:moveTo>
                    <a:pt x="313" y="438"/>
                  </a:moveTo>
                  <a:lnTo>
                    <a:pt x="245" y="427"/>
                  </a:lnTo>
                  <a:lnTo>
                    <a:pt x="196" y="421"/>
                  </a:lnTo>
                  <a:lnTo>
                    <a:pt x="147" y="419"/>
                  </a:lnTo>
                  <a:lnTo>
                    <a:pt x="124" y="417"/>
                  </a:lnTo>
                  <a:lnTo>
                    <a:pt x="108" y="425"/>
                  </a:lnTo>
                  <a:lnTo>
                    <a:pt x="88" y="419"/>
                  </a:lnTo>
                  <a:lnTo>
                    <a:pt x="68" y="426"/>
                  </a:lnTo>
                  <a:lnTo>
                    <a:pt x="49" y="419"/>
                  </a:lnTo>
                  <a:lnTo>
                    <a:pt x="54" y="385"/>
                  </a:lnTo>
                  <a:lnTo>
                    <a:pt x="42" y="365"/>
                  </a:lnTo>
                  <a:lnTo>
                    <a:pt x="39" y="341"/>
                  </a:lnTo>
                  <a:lnTo>
                    <a:pt x="20" y="351"/>
                  </a:lnTo>
                  <a:lnTo>
                    <a:pt x="13" y="325"/>
                  </a:lnTo>
                  <a:lnTo>
                    <a:pt x="0" y="312"/>
                  </a:lnTo>
                  <a:lnTo>
                    <a:pt x="11" y="293"/>
                  </a:lnTo>
                  <a:lnTo>
                    <a:pt x="13" y="270"/>
                  </a:lnTo>
                  <a:lnTo>
                    <a:pt x="60" y="226"/>
                  </a:lnTo>
                  <a:lnTo>
                    <a:pt x="75" y="226"/>
                  </a:lnTo>
                  <a:lnTo>
                    <a:pt x="85" y="220"/>
                  </a:lnTo>
                  <a:lnTo>
                    <a:pt x="100" y="229"/>
                  </a:lnTo>
                  <a:lnTo>
                    <a:pt x="102" y="248"/>
                  </a:lnTo>
                  <a:lnTo>
                    <a:pt x="120" y="249"/>
                  </a:lnTo>
                  <a:lnTo>
                    <a:pt x="130" y="231"/>
                  </a:lnTo>
                  <a:lnTo>
                    <a:pt x="133" y="208"/>
                  </a:lnTo>
                  <a:lnTo>
                    <a:pt x="157" y="176"/>
                  </a:lnTo>
                  <a:lnTo>
                    <a:pt x="177" y="135"/>
                  </a:lnTo>
                  <a:lnTo>
                    <a:pt x="194" y="116"/>
                  </a:lnTo>
                  <a:lnTo>
                    <a:pt x="208" y="72"/>
                  </a:lnTo>
                  <a:lnTo>
                    <a:pt x="225" y="50"/>
                  </a:lnTo>
                  <a:lnTo>
                    <a:pt x="253" y="37"/>
                  </a:lnTo>
                  <a:lnTo>
                    <a:pt x="254" y="2"/>
                  </a:lnTo>
                  <a:lnTo>
                    <a:pt x="259" y="0"/>
                  </a:lnTo>
                  <a:lnTo>
                    <a:pt x="275" y="12"/>
                  </a:lnTo>
                  <a:lnTo>
                    <a:pt x="270" y="42"/>
                  </a:lnTo>
                  <a:lnTo>
                    <a:pt x="273" y="64"/>
                  </a:lnTo>
                  <a:lnTo>
                    <a:pt x="285" y="81"/>
                  </a:lnTo>
                  <a:lnTo>
                    <a:pt x="294" y="99"/>
                  </a:lnTo>
                  <a:lnTo>
                    <a:pt x="245" y="99"/>
                  </a:lnTo>
                  <a:lnTo>
                    <a:pt x="225" y="118"/>
                  </a:lnTo>
                  <a:lnTo>
                    <a:pt x="248" y="140"/>
                  </a:lnTo>
                  <a:lnTo>
                    <a:pt x="264" y="147"/>
                  </a:lnTo>
                  <a:lnTo>
                    <a:pt x="285" y="185"/>
                  </a:lnTo>
                  <a:lnTo>
                    <a:pt x="290" y="202"/>
                  </a:lnTo>
                  <a:lnTo>
                    <a:pt x="260" y="234"/>
                  </a:lnTo>
                  <a:lnTo>
                    <a:pt x="254" y="264"/>
                  </a:lnTo>
                  <a:lnTo>
                    <a:pt x="253" y="320"/>
                  </a:lnTo>
                  <a:lnTo>
                    <a:pt x="266" y="331"/>
                  </a:lnTo>
                  <a:lnTo>
                    <a:pt x="278" y="361"/>
                  </a:lnTo>
                  <a:lnTo>
                    <a:pt x="304" y="384"/>
                  </a:lnTo>
                  <a:lnTo>
                    <a:pt x="318" y="408"/>
                  </a:lnTo>
                  <a:lnTo>
                    <a:pt x="313" y="4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5" name="Freeform 156">
              <a:extLst>
                <a:ext uri="{FF2B5EF4-FFF2-40B4-BE49-F238E27FC236}">
                  <a16:creationId xmlns:a16="http://schemas.microsoft.com/office/drawing/2014/main" id="{FDE670E0-494E-4FF2-92CA-5EED9CB4295C}"/>
                </a:ext>
              </a:extLst>
            </p:cNvPr>
            <p:cNvSpPr>
              <a:spLocks/>
            </p:cNvSpPr>
            <p:nvPr/>
          </p:nvSpPr>
          <p:spPr bwMode="auto">
            <a:xfrm>
              <a:off x="4219575" y="2671763"/>
              <a:ext cx="430213" cy="361950"/>
            </a:xfrm>
            <a:custGeom>
              <a:avLst/>
              <a:gdLst/>
              <a:ahLst/>
              <a:cxnLst>
                <a:cxn ang="0">
                  <a:pos x="1248" y="1024"/>
                </a:cxn>
                <a:cxn ang="0">
                  <a:pos x="1212" y="1072"/>
                </a:cxn>
                <a:cxn ang="0">
                  <a:pos x="1154" y="1072"/>
                </a:cxn>
                <a:cxn ang="0">
                  <a:pos x="938" y="901"/>
                </a:cxn>
                <a:cxn ang="0">
                  <a:pos x="860" y="780"/>
                </a:cxn>
                <a:cxn ang="0">
                  <a:pos x="689" y="700"/>
                </a:cxn>
                <a:cxn ang="0">
                  <a:pos x="609" y="712"/>
                </a:cxn>
                <a:cxn ang="0">
                  <a:pos x="527" y="670"/>
                </a:cxn>
                <a:cxn ang="0">
                  <a:pos x="398" y="712"/>
                </a:cxn>
                <a:cxn ang="0">
                  <a:pos x="306" y="646"/>
                </a:cxn>
                <a:cxn ang="0">
                  <a:pos x="228" y="789"/>
                </a:cxn>
                <a:cxn ang="0">
                  <a:pos x="144" y="706"/>
                </a:cxn>
                <a:cxn ang="0">
                  <a:pos x="24" y="769"/>
                </a:cxn>
                <a:cxn ang="0">
                  <a:pos x="0" y="621"/>
                </a:cxn>
                <a:cxn ang="0">
                  <a:pos x="66" y="406"/>
                </a:cxn>
                <a:cxn ang="0">
                  <a:pos x="72" y="226"/>
                </a:cxn>
                <a:cxn ang="0">
                  <a:pos x="149" y="208"/>
                </a:cxn>
                <a:cxn ang="0">
                  <a:pos x="204" y="136"/>
                </a:cxn>
                <a:cxn ang="0">
                  <a:pos x="324" y="82"/>
                </a:cxn>
                <a:cxn ang="0">
                  <a:pos x="359" y="0"/>
                </a:cxn>
                <a:cxn ang="0">
                  <a:pos x="426" y="130"/>
                </a:cxn>
                <a:cxn ang="0">
                  <a:pos x="486" y="286"/>
                </a:cxn>
                <a:cxn ang="0">
                  <a:pos x="504" y="430"/>
                </a:cxn>
                <a:cxn ang="0">
                  <a:pos x="572" y="504"/>
                </a:cxn>
                <a:cxn ang="0">
                  <a:pos x="714" y="580"/>
                </a:cxn>
                <a:cxn ang="0">
                  <a:pos x="876" y="652"/>
                </a:cxn>
                <a:cxn ang="0">
                  <a:pos x="966" y="760"/>
                </a:cxn>
                <a:cxn ang="0">
                  <a:pos x="1086" y="844"/>
                </a:cxn>
                <a:cxn ang="0">
                  <a:pos x="1248" y="1024"/>
                </a:cxn>
              </a:cxnLst>
              <a:rect l="0" t="0" r="r" b="b"/>
              <a:pathLst>
                <a:path w="1248" h="1072">
                  <a:moveTo>
                    <a:pt x="1248" y="1024"/>
                  </a:moveTo>
                  <a:lnTo>
                    <a:pt x="1212" y="1072"/>
                  </a:lnTo>
                  <a:lnTo>
                    <a:pt x="1154" y="1072"/>
                  </a:lnTo>
                  <a:lnTo>
                    <a:pt x="938" y="901"/>
                  </a:lnTo>
                  <a:lnTo>
                    <a:pt x="860" y="780"/>
                  </a:lnTo>
                  <a:lnTo>
                    <a:pt x="689" y="700"/>
                  </a:lnTo>
                  <a:lnTo>
                    <a:pt x="609" y="712"/>
                  </a:lnTo>
                  <a:lnTo>
                    <a:pt x="527" y="670"/>
                  </a:lnTo>
                  <a:lnTo>
                    <a:pt x="398" y="712"/>
                  </a:lnTo>
                  <a:lnTo>
                    <a:pt x="306" y="646"/>
                  </a:lnTo>
                  <a:lnTo>
                    <a:pt x="228" y="789"/>
                  </a:lnTo>
                  <a:lnTo>
                    <a:pt x="144" y="706"/>
                  </a:lnTo>
                  <a:lnTo>
                    <a:pt x="24" y="769"/>
                  </a:lnTo>
                  <a:lnTo>
                    <a:pt x="0" y="621"/>
                  </a:lnTo>
                  <a:lnTo>
                    <a:pt x="66" y="406"/>
                  </a:lnTo>
                  <a:lnTo>
                    <a:pt x="72" y="226"/>
                  </a:lnTo>
                  <a:lnTo>
                    <a:pt x="149" y="208"/>
                  </a:lnTo>
                  <a:lnTo>
                    <a:pt x="204" y="136"/>
                  </a:lnTo>
                  <a:lnTo>
                    <a:pt x="324" y="82"/>
                  </a:lnTo>
                  <a:lnTo>
                    <a:pt x="359" y="0"/>
                  </a:lnTo>
                  <a:lnTo>
                    <a:pt x="426" y="130"/>
                  </a:lnTo>
                  <a:lnTo>
                    <a:pt x="486" y="286"/>
                  </a:lnTo>
                  <a:lnTo>
                    <a:pt x="504" y="430"/>
                  </a:lnTo>
                  <a:lnTo>
                    <a:pt x="572" y="504"/>
                  </a:lnTo>
                  <a:lnTo>
                    <a:pt x="714" y="580"/>
                  </a:lnTo>
                  <a:lnTo>
                    <a:pt x="876" y="652"/>
                  </a:lnTo>
                  <a:lnTo>
                    <a:pt x="966" y="760"/>
                  </a:lnTo>
                  <a:lnTo>
                    <a:pt x="1086" y="844"/>
                  </a:lnTo>
                  <a:lnTo>
                    <a:pt x="1248" y="10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6" name="Freeform 157">
              <a:extLst>
                <a:ext uri="{FF2B5EF4-FFF2-40B4-BE49-F238E27FC236}">
                  <a16:creationId xmlns:a16="http://schemas.microsoft.com/office/drawing/2014/main" id="{AF672747-176B-4248-A6FE-302C2EA738E2}"/>
                </a:ext>
              </a:extLst>
            </p:cNvPr>
            <p:cNvSpPr>
              <a:spLocks/>
            </p:cNvSpPr>
            <p:nvPr/>
          </p:nvSpPr>
          <p:spPr bwMode="auto">
            <a:xfrm>
              <a:off x="4576763" y="3019425"/>
              <a:ext cx="104775" cy="111125"/>
            </a:xfrm>
            <a:custGeom>
              <a:avLst/>
              <a:gdLst/>
              <a:ahLst/>
              <a:cxnLst>
                <a:cxn ang="0">
                  <a:pos x="209" y="0"/>
                </a:cxn>
                <a:cxn ang="0">
                  <a:pos x="173" y="46"/>
                </a:cxn>
                <a:cxn ang="0">
                  <a:pos x="113" y="46"/>
                </a:cxn>
                <a:cxn ang="0">
                  <a:pos x="33" y="160"/>
                </a:cxn>
                <a:cxn ang="0">
                  <a:pos x="0" y="246"/>
                </a:cxn>
                <a:cxn ang="0">
                  <a:pos x="12" y="328"/>
                </a:cxn>
                <a:cxn ang="0">
                  <a:pos x="135" y="334"/>
                </a:cxn>
                <a:cxn ang="0">
                  <a:pos x="251" y="298"/>
                </a:cxn>
                <a:cxn ang="0">
                  <a:pos x="303" y="256"/>
                </a:cxn>
                <a:cxn ang="0">
                  <a:pos x="273" y="208"/>
                </a:cxn>
                <a:cxn ang="0">
                  <a:pos x="210" y="214"/>
                </a:cxn>
                <a:cxn ang="0">
                  <a:pos x="174" y="247"/>
                </a:cxn>
                <a:cxn ang="0">
                  <a:pos x="135" y="247"/>
                </a:cxn>
                <a:cxn ang="0">
                  <a:pos x="123" y="222"/>
                </a:cxn>
                <a:cxn ang="0">
                  <a:pos x="171" y="193"/>
                </a:cxn>
                <a:cxn ang="0">
                  <a:pos x="225" y="142"/>
                </a:cxn>
                <a:cxn ang="0">
                  <a:pos x="303" y="130"/>
                </a:cxn>
                <a:cxn ang="0">
                  <a:pos x="291" y="73"/>
                </a:cxn>
                <a:cxn ang="0">
                  <a:pos x="255" y="31"/>
                </a:cxn>
                <a:cxn ang="0">
                  <a:pos x="209" y="0"/>
                </a:cxn>
              </a:cxnLst>
              <a:rect l="0" t="0" r="r" b="b"/>
              <a:pathLst>
                <a:path w="303" h="334">
                  <a:moveTo>
                    <a:pt x="209" y="0"/>
                  </a:moveTo>
                  <a:lnTo>
                    <a:pt x="173" y="46"/>
                  </a:lnTo>
                  <a:lnTo>
                    <a:pt x="113" y="46"/>
                  </a:lnTo>
                  <a:lnTo>
                    <a:pt x="33" y="160"/>
                  </a:lnTo>
                  <a:lnTo>
                    <a:pt x="0" y="246"/>
                  </a:lnTo>
                  <a:lnTo>
                    <a:pt x="12" y="328"/>
                  </a:lnTo>
                  <a:lnTo>
                    <a:pt x="135" y="334"/>
                  </a:lnTo>
                  <a:lnTo>
                    <a:pt x="251" y="298"/>
                  </a:lnTo>
                  <a:lnTo>
                    <a:pt x="303" y="256"/>
                  </a:lnTo>
                  <a:lnTo>
                    <a:pt x="273" y="208"/>
                  </a:lnTo>
                  <a:lnTo>
                    <a:pt x="210" y="214"/>
                  </a:lnTo>
                  <a:lnTo>
                    <a:pt x="174" y="247"/>
                  </a:lnTo>
                  <a:lnTo>
                    <a:pt x="135" y="247"/>
                  </a:lnTo>
                  <a:lnTo>
                    <a:pt x="123" y="222"/>
                  </a:lnTo>
                  <a:lnTo>
                    <a:pt x="171" y="193"/>
                  </a:lnTo>
                  <a:lnTo>
                    <a:pt x="225" y="142"/>
                  </a:lnTo>
                  <a:lnTo>
                    <a:pt x="303" y="130"/>
                  </a:lnTo>
                  <a:lnTo>
                    <a:pt x="291" y="73"/>
                  </a:lnTo>
                  <a:lnTo>
                    <a:pt x="255" y="31"/>
                  </a:lnTo>
                  <a:lnTo>
                    <a:pt x="20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147" name="Group 146">
              <a:extLst>
                <a:ext uri="{FF2B5EF4-FFF2-40B4-BE49-F238E27FC236}">
                  <a16:creationId xmlns:a16="http://schemas.microsoft.com/office/drawing/2014/main" id="{2BFBBBDC-B357-465F-90DD-0F8EFBDAAEFB}"/>
                </a:ext>
              </a:extLst>
            </p:cNvPr>
            <p:cNvGrpSpPr>
              <a:grpSpLocks/>
            </p:cNvGrpSpPr>
            <p:nvPr/>
          </p:nvGrpSpPr>
          <p:grpSpPr bwMode="auto">
            <a:xfrm>
              <a:off x="4645060" y="4460856"/>
              <a:ext cx="419108" cy="255585"/>
              <a:chOff x="2911" y="2606"/>
              <a:chExt cx="691" cy="412"/>
            </a:xfrm>
          </p:grpSpPr>
          <p:sp>
            <p:nvSpPr>
              <p:cNvPr id="157" name="Freeform 159">
                <a:extLst>
                  <a:ext uri="{FF2B5EF4-FFF2-40B4-BE49-F238E27FC236}">
                    <a16:creationId xmlns:a16="http://schemas.microsoft.com/office/drawing/2014/main" id="{7C5D3C34-C860-46A1-BC10-68E2A6AD5A1B}"/>
                  </a:ext>
                </a:extLst>
              </p:cNvPr>
              <p:cNvSpPr>
                <a:spLocks/>
              </p:cNvSpPr>
              <p:nvPr/>
            </p:nvSpPr>
            <p:spPr bwMode="auto">
              <a:xfrm>
                <a:off x="2911" y="2887"/>
                <a:ext cx="42" cy="82"/>
              </a:xfrm>
              <a:custGeom>
                <a:avLst/>
                <a:gdLst/>
                <a:ahLst/>
                <a:cxnLst>
                  <a:cxn ang="0">
                    <a:pos x="22" y="72"/>
                  </a:cxn>
                  <a:cxn ang="0">
                    <a:pos x="0" y="122"/>
                  </a:cxn>
                  <a:cxn ang="0">
                    <a:pos x="0" y="222"/>
                  </a:cxn>
                  <a:cxn ang="0">
                    <a:pos x="64" y="258"/>
                  </a:cxn>
                  <a:cxn ang="0">
                    <a:pos x="116" y="342"/>
                  </a:cxn>
                  <a:cxn ang="0">
                    <a:pos x="164" y="306"/>
                  </a:cxn>
                  <a:cxn ang="0">
                    <a:pos x="124" y="226"/>
                  </a:cxn>
                  <a:cxn ang="0">
                    <a:pos x="100" y="158"/>
                  </a:cxn>
                  <a:cxn ang="0">
                    <a:pos x="176" y="78"/>
                  </a:cxn>
                  <a:cxn ang="0">
                    <a:pos x="144" y="18"/>
                  </a:cxn>
                  <a:cxn ang="0">
                    <a:pos x="82" y="0"/>
                  </a:cxn>
                  <a:cxn ang="0">
                    <a:pos x="22" y="72"/>
                  </a:cxn>
                </a:cxnLst>
                <a:rect l="0" t="0" r="r" b="b"/>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8" name="Freeform 160">
                <a:extLst>
                  <a:ext uri="{FF2B5EF4-FFF2-40B4-BE49-F238E27FC236}">
                    <a16:creationId xmlns:a16="http://schemas.microsoft.com/office/drawing/2014/main" id="{4DB6774B-BE3C-4265-9BD6-9B60C90F6D83}"/>
                  </a:ext>
                </a:extLst>
              </p:cNvPr>
              <p:cNvSpPr>
                <a:spLocks/>
              </p:cNvSpPr>
              <p:nvPr/>
            </p:nvSpPr>
            <p:spPr bwMode="auto">
              <a:xfrm>
                <a:off x="3511" y="2652"/>
                <a:ext cx="37" cy="49"/>
              </a:xfrm>
              <a:custGeom>
                <a:avLst/>
                <a:gdLst/>
                <a:ahLst/>
                <a:cxnLst>
                  <a:cxn ang="0">
                    <a:pos x="22" y="43"/>
                  </a:cxn>
                  <a:cxn ang="0">
                    <a:pos x="0" y="93"/>
                  </a:cxn>
                  <a:cxn ang="0">
                    <a:pos x="59" y="159"/>
                  </a:cxn>
                  <a:cxn ang="0">
                    <a:pos x="89" y="207"/>
                  </a:cxn>
                  <a:cxn ang="0">
                    <a:pos x="152" y="180"/>
                  </a:cxn>
                  <a:cxn ang="0">
                    <a:pos x="155" y="120"/>
                  </a:cxn>
                  <a:cxn ang="0">
                    <a:pos x="134" y="60"/>
                  </a:cxn>
                  <a:cxn ang="0">
                    <a:pos x="101" y="18"/>
                  </a:cxn>
                  <a:cxn ang="0">
                    <a:pos x="53" y="0"/>
                  </a:cxn>
                  <a:cxn ang="0">
                    <a:pos x="22" y="43"/>
                  </a:cxn>
                </a:cxnLst>
                <a:rect l="0" t="0" r="r" b="b"/>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9" name="Freeform 161">
                <a:extLst>
                  <a:ext uri="{FF2B5EF4-FFF2-40B4-BE49-F238E27FC236}">
                    <a16:creationId xmlns:a16="http://schemas.microsoft.com/office/drawing/2014/main" id="{B31E9B51-FE39-4BED-91D0-8599D93D156E}"/>
                  </a:ext>
                </a:extLst>
              </p:cNvPr>
              <p:cNvSpPr>
                <a:spLocks/>
              </p:cNvSpPr>
              <p:nvPr/>
            </p:nvSpPr>
            <p:spPr bwMode="auto">
              <a:xfrm>
                <a:off x="2957" y="2984"/>
                <a:ext cx="35" cy="34"/>
              </a:xfrm>
              <a:custGeom>
                <a:avLst/>
                <a:gdLst/>
                <a:ahLst/>
                <a:cxnLst>
                  <a:cxn ang="0">
                    <a:pos x="46" y="0"/>
                  </a:cxn>
                  <a:cxn ang="0">
                    <a:pos x="0" y="42"/>
                  </a:cxn>
                  <a:cxn ang="0">
                    <a:pos x="38" y="100"/>
                  </a:cxn>
                  <a:cxn ang="0">
                    <a:pos x="90" y="140"/>
                  </a:cxn>
                  <a:cxn ang="0">
                    <a:pos x="146" y="104"/>
                  </a:cxn>
                  <a:cxn ang="0">
                    <a:pos x="138" y="48"/>
                  </a:cxn>
                  <a:cxn ang="0">
                    <a:pos x="106" y="4"/>
                  </a:cxn>
                  <a:cxn ang="0">
                    <a:pos x="46" y="0"/>
                  </a:cxn>
                </a:cxnLst>
                <a:rect l="0" t="0" r="r" b="b"/>
                <a:pathLst>
                  <a:path w="146" h="140">
                    <a:moveTo>
                      <a:pt x="46" y="0"/>
                    </a:moveTo>
                    <a:lnTo>
                      <a:pt x="0" y="42"/>
                    </a:lnTo>
                    <a:lnTo>
                      <a:pt x="38" y="100"/>
                    </a:lnTo>
                    <a:lnTo>
                      <a:pt x="90" y="140"/>
                    </a:lnTo>
                    <a:lnTo>
                      <a:pt x="146" y="104"/>
                    </a:lnTo>
                    <a:lnTo>
                      <a:pt x="138" y="4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0" name="Freeform 162">
                <a:extLst>
                  <a:ext uri="{FF2B5EF4-FFF2-40B4-BE49-F238E27FC236}">
                    <a16:creationId xmlns:a16="http://schemas.microsoft.com/office/drawing/2014/main" id="{9B37076E-03B2-404A-970F-65D4556C400D}"/>
                  </a:ext>
                </a:extLst>
              </p:cNvPr>
              <p:cNvSpPr>
                <a:spLocks/>
              </p:cNvSpPr>
              <p:nvPr/>
            </p:nvSpPr>
            <p:spPr bwMode="auto">
              <a:xfrm>
                <a:off x="3011" y="2978"/>
                <a:ext cx="30" cy="31"/>
              </a:xfrm>
              <a:custGeom>
                <a:avLst/>
                <a:gdLst/>
                <a:ahLst/>
                <a:cxnLst>
                  <a:cxn ang="0">
                    <a:pos x="46" y="0"/>
                  </a:cxn>
                  <a:cxn ang="0">
                    <a:pos x="0" y="42"/>
                  </a:cxn>
                  <a:cxn ang="0">
                    <a:pos x="38" y="100"/>
                  </a:cxn>
                  <a:cxn ang="0">
                    <a:pos x="70" y="132"/>
                  </a:cxn>
                  <a:cxn ang="0">
                    <a:pos x="126" y="116"/>
                  </a:cxn>
                  <a:cxn ang="0">
                    <a:pos x="122" y="60"/>
                  </a:cxn>
                  <a:cxn ang="0">
                    <a:pos x="106" y="4"/>
                  </a:cxn>
                  <a:cxn ang="0">
                    <a:pos x="46" y="0"/>
                  </a:cxn>
                </a:cxnLst>
                <a:rect l="0" t="0" r="r" b="b"/>
                <a:pathLst>
                  <a:path w="126" h="132">
                    <a:moveTo>
                      <a:pt x="46" y="0"/>
                    </a:moveTo>
                    <a:lnTo>
                      <a:pt x="0" y="42"/>
                    </a:lnTo>
                    <a:lnTo>
                      <a:pt x="38" y="100"/>
                    </a:lnTo>
                    <a:lnTo>
                      <a:pt x="70" y="132"/>
                    </a:lnTo>
                    <a:lnTo>
                      <a:pt x="126" y="116"/>
                    </a:lnTo>
                    <a:lnTo>
                      <a:pt x="122" y="60"/>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1" name="Freeform 163">
                <a:extLst>
                  <a:ext uri="{FF2B5EF4-FFF2-40B4-BE49-F238E27FC236}">
                    <a16:creationId xmlns:a16="http://schemas.microsoft.com/office/drawing/2014/main" id="{E32F787D-DA2D-4D85-88A5-A5EF82CF1FBF}"/>
                  </a:ext>
                </a:extLst>
              </p:cNvPr>
              <p:cNvSpPr>
                <a:spLocks/>
              </p:cNvSpPr>
              <p:nvPr/>
            </p:nvSpPr>
            <p:spPr bwMode="auto">
              <a:xfrm>
                <a:off x="3110" y="2843"/>
                <a:ext cx="42" cy="45"/>
              </a:xfrm>
              <a:custGeom>
                <a:avLst/>
                <a:gdLst/>
                <a:ahLst/>
                <a:cxnLst>
                  <a:cxn ang="0">
                    <a:pos x="46" y="21"/>
                  </a:cxn>
                  <a:cxn ang="0">
                    <a:pos x="0" y="63"/>
                  </a:cxn>
                  <a:cxn ang="0">
                    <a:pos x="38" y="121"/>
                  </a:cxn>
                  <a:cxn ang="0">
                    <a:pos x="71" y="186"/>
                  </a:cxn>
                  <a:cxn ang="0">
                    <a:pos x="119" y="180"/>
                  </a:cxn>
                  <a:cxn ang="0">
                    <a:pos x="176" y="111"/>
                  </a:cxn>
                  <a:cxn ang="0">
                    <a:pos x="167" y="66"/>
                  </a:cxn>
                  <a:cxn ang="0">
                    <a:pos x="119" y="96"/>
                  </a:cxn>
                  <a:cxn ang="0">
                    <a:pos x="83" y="69"/>
                  </a:cxn>
                  <a:cxn ang="0">
                    <a:pos x="107" y="36"/>
                  </a:cxn>
                  <a:cxn ang="0">
                    <a:pos x="98" y="0"/>
                  </a:cxn>
                  <a:cxn ang="0">
                    <a:pos x="46" y="21"/>
                  </a:cxn>
                </a:cxnLst>
                <a:rect l="0" t="0" r="r" b="b"/>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2" name="Freeform 164">
                <a:extLst>
                  <a:ext uri="{FF2B5EF4-FFF2-40B4-BE49-F238E27FC236}">
                    <a16:creationId xmlns:a16="http://schemas.microsoft.com/office/drawing/2014/main" id="{A439850D-0C48-46A6-B47D-44A1D00942EC}"/>
                  </a:ext>
                </a:extLst>
              </p:cNvPr>
              <p:cNvSpPr>
                <a:spLocks/>
              </p:cNvSpPr>
              <p:nvPr/>
            </p:nvSpPr>
            <p:spPr bwMode="auto">
              <a:xfrm>
                <a:off x="3220" y="2894"/>
                <a:ext cx="37" cy="26"/>
              </a:xfrm>
              <a:custGeom>
                <a:avLst/>
                <a:gdLst/>
                <a:ahLst/>
                <a:cxnLst>
                  <a:cxn ang="0">
                    <a:pos x="36" y="0"/>
                  </a:cxn>
                  <a:cxn ang="0">
                    <a:pos x="0" y="32"/>
                  </a:cxn>
                  <a:cxn ang="0">
                    <a:pos x="38" y="90"/>
                  </a:cxn>
                  <a:cxn ang="0">
                    <a:pos x="96" y="108"/>
                  </a:cxn>
                  <a:cxn ang="0">
                    <a:pos x="126" y="106"/>
                  </a:cxn>
                  <a:cxn ang="0">
                    <a:pos x="153" y="66"/>
                  </a:cxn>
                  <a:cxn ang="0">
                    <a:pos x="99" y="30"/>
                  </a:cxn>
                  <a:cxn ang="0">
                    <a:pos x="36" y="0"/>
                  </a:cxn>
                </a:cxnLst>
                <a:rect l="0" t="0" r="r" b="b"/>
                <a:pathLst>
                  <a:path w="153" h="108">
                    <a:moveTo>
                      <a:pt x="36" y="0"/>
                    </a:moveTo>
                    <a:lnTo>
                      <a:pt x="0" y="32"/>
                    </a:lnTo>
                    <a:lnTo>
                      <a:pt x="38" y="90"/>
                    </a:lnTo>
                    <a:lnTo>
                      <a:pt x="96" y="108"/>
                    </a:lnTo>
                    <a:lnTo>
                      <a:pt x="126" y="106"/>
                    </a:lnTo>
                    <a:lnTo>
                      <a:pt x="153" y="66"/>
                    </a:lnTo>
                    <a:lnTo>
                      <a:pt x="99" y="30"/>
                    </a:lnTo>
                    <a:lnTo>
                      <a:pt x="3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3" name="Freeform 165">
                <a:extLst>
                  <a:ext uri="{FF2B5EF4-FFF2-40B4-BE49-F238E27FC236}">
                    <a16:creationId xmlns:a16="http://schemas.microsoft.com/office/drawing/2014/main" id="{B96AF9C7-DF9C-4369-9989-4A073888E20C}"/>
                  </a:ext>
                </a:extLst>
              </p:cNvPr>
              <p:cNvSpPr>
                <a:spLocks/>
              </p:cNvSpPr>
              <p:nvPr/>
            </p:nvSpPr>
            <p:spPr bwMode="auto">
              <a:xfrm>
                <a:off x="3218" y="2829"/>
                <a:ext cx="27" cy="24"/>
              </a:xfrm>
              <a:custGeom>
                <a:avLst/>
                <a:gdLst/>
                <a:ahLst/>
                <a:cxnLst>
                  <a:cxn ang="0">
                    <a:pos x="46" y="0"/>
                  </a:cxn>
                  <a:cxn ang="0">
                    <a:pos x="0" y="42"/>
                  </a:cxn>
                  <a:cxn ang="0">
                    <a:pos x="38" y="100"/>
                  </a:cxn>
                  <a:cxn ang="0">
                    <a:pos x="87" y="94"/>
                  </a:cxn>
                  <a:cxn ang="0">
                    <a:pos x="111" y="58"/>
                  </a:cxn>
                  <a:cxn ang="0">
                    <a:pos x="106" y="4"/>
                  </a:cxn>
                  <a:cxn ang="0">
                    <a:pos x="46" y="0"/>
                  </a:cxn>
                </a:cxnLst>
                <a:rect l="0" t="0" r="r" b="b"/>
                <a:pathLst>
                  <a:path w="111" h="100">
                    <a:moveTo>
                      <a:pt x="46" y="0"/>
                    </a:moveTo>
                    <a:lnTo>
                      <a:pt x="0" y="42"/>
                    </a:lnTo>
                    <a:lnTo>
                      <a:pt x="38" y="100"/>
                    </a:lnTo>
                    <a:lnTo>
                      <a:pt x="87" y="94"/>
                    </a:lnTo>
                    <a:lnTo>
                      <a:pt x="111" y="5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4" name="Freeform 166">
                <a:extLst>
                  <a:ext uri="{FF2B5EF4-FFF2-40B4-BE49-F238E27FC236}">
                    <a16:creationId xmlns:a16="http://schemas.microsoft.com/office/drawing/2014/main" id="{AE280736-084B-45D2-AA48-1722C0C95269}"/>
                  </a:ext>
                </a:extLst>
              </p:cNvPr>
              <p:cNvSpPr>
                <a:spLocks/>
              </p:cNvSpPr>
              <p:nvPr/>
            </p:nvSpPr>
            <p:spPr bwMode="auto">
              <a:xfrm>
                <a:off x="3200" y="2872"/>
                <a:ext cx="14" cy="18"/>
              </a:xfrm>
              <a:custGeom>
                <a:avLst/>
                <a:gdLst/>
                <a:ahLst/>
                <a:cxnLst>
                  <a:cxn ang="0">
                    <a:pos x="21" y="0"/>
                  </a:cxn>
                  <a:cxn ang="0">
                    <a:pos x="0" y="27"/>
                  </a:cxn>
                  <a:cxn ang="0">
                    <a:pos x="14" y="75"/>
                  </a:cxn>
                  <a:cxn ang="0">
                    <a:pos x="57" y="66"/>
                  </a:cxn>
                  <a:cxn ang="0">
                    <a:pos x="60" y="21"/>
                  </a:cxn>
                  <a:cxn ang="0">
                    <a:pos x="21" y="0"/>
                  </a:cxn>
                </a:cxnLst>
                <a:rect l="0" t="0" r="r" b="b"/>
                <a:pathLst>
                  <a:path w="60" h="75">
                    <a:moveTo>
                      <a:pt x="21" y="0"/>
                    </a:moveTo>
                    <a:lnTo>
                      <a:pt x="0" y="27"/>
                    </a:lnTo>
                    <a:lnTo>
                      <a:pt x="14" y="75"/>
                    </a:lnTo>
                    <a:lnTo>
                      <a:pt x="57" y="66"/>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5" name="Freeform 167">
                <a:extLst>
                  <a:ext uri="{FF2B5EF4-FFF2-40B4-BE49-F238E27FC236}">
                    <a16:creationId xmlns:a16="http://schemas.microsoft.com/office/drawing/2014/main" id="{1D4A91C5-90F3-49AB-8812-75E201AE4C27}"/>
                  </a:ext>
                </a:extLst>
              </p:cNvPr>
              <p:cNvSpPr>
                <a:spLocks/>
              </p:cNvSpPr>
              <p:nvPr/>
            </p:nvSpPr>
            <p:spPr bwMode="auto">
              <a:xfrm>
                <a:off x="3226" y="2866"/>
                <a:ext cx="19" cy="21"/>
              </a:xfrm>
              <a:custGeom>
                <a:avLst/>
                <a:gdLst/>
                <a:ahLst/>
                <a:cxnLst>
                  <a:cxn ang="0">
                    <a:pos x="21" y="0"/>
                  </a:cxn>
                  <a:cxn ang="0">
                    <a:pos x="0" y="27"/>
                  </a:cxn>
                  <a:cxn ang="0">
                    <a:pos x="14" y="75"/>
                  </a:cxn>
                  <a:cxn ang="0">
                    <a:pos x="39" y="87"/>
                  </a:cxn>
                  <a:cxn ang="0">
                    <a:pos x="75" y="54"/>
                  </a:cxn>
                  <a:cxn ang="0">
                    <a:pos x="60" y="21"/>
                  </a:cxn>
                  <a:cxn ang="0">
                    <a:pos x="21" y="0"/>
                  </a:cxn>
                </a:cxnLst>
                <a:rect l="0" t="0" r="r" b="b"/>
                <a:pathLst>
                  <a:path w="75" h="87">
                    <a:moveTo>
                      <a:pt x="21" y="0"/>
                    </a:moveTo>
                    <a:lnTo>
                      <a:pt x="0" y="27"/>
                    </a:lnTo>
                    <a:lnTo>
                      <a:pt x="14" y="75"/>
                    </a:lnTo>
                    <a:lnTo>
                      <a:pt x="39" y="87"/>
                    </a:lnTo>
                    <a:lnTo>
                      <a:pt x="75" y="54"/>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6" name="Freeform 168">
                <a:extLst>
                  <a:ext uri="{FF2B5EF4-FFF2-40B4-BE49-F238E27FC236}">
                    <a16:creationId xmlns:a16="http://schemas.microsoft.com/office/drawing/2014/main" id="{840907C8-F9F7-442D-B232-8A2B50748F82}"/>
                  </a:ext>
                </a:extLst>
              </p:cNvPr>
              <p:cNvSpPr>
                <a:spLocks/>
              </p:cNvSpPr>
              <p:nvPr/>
            </p:nvSpPr>
            <p:spPr bwMode="auto">
              <a:xfrm>
                <a:off x="3410" y="2711"/>
                <a:ext cx="24" cy="23"/>
              </a:xfrm>
              <a:custGeom>
                <a:avLst/>
                <a:gdLst/>
                <a:ahLst/>
                <a:cxnLst>
                  <a:cxn ang="0">
                    <a:pos x="48" y="0"/>
                  </a:cxn>
                  <a:cxn ang="0">
                    <a:pos x="0" y="39"/>
                  </a:cxn>
                  <a:cxn ang="0">
                    <a:pos x="0" y="84"/>
                  </a:cxn>
                  <a:cxn ang="0">
                    <a:pos x="48" y="96"/>
                  </a:cxn>
                  <a:cxn ang="0">
                    <a:pos x="84" y="66"/>
                  </a:cxn>
                  <a:cxn ang="0">
                    <a:pos x="99" y="27"/>
                  </a:cxn>
                  <a:cxn ang="0">
                    <a:pos x="48" y="0"/>
                  </a:cxn>
                </a:cxnLst>
                <a:rect l="0" t="0" r="r" b="b"/>
                <a:pathLst>
                  <a:path w="99" h="96">
                    <a:moveTo>
                      <a:pt x="48" y="0"/>
                    </a:moveTo>
                    <a:lnTo>
                      <a:pt x="0" y="39"/>
                    </a:lnTo>
                    <a:lnTo>
                      <a:pt x="0" y="84"/>
                    </a:lnTo>
                    <a:lnTo>
                      <a:pt x="48" y="96"/>
                    </a:lnTo>
                    <a:lnTo>
                      <a:pt x="84" y="66"/>
                    </a:lnTo>
                    <a:lnTo>
                      <a:pt x="99" y="27"/>
                    </a:lnTo>
                    <a:lnTo>
                      <a:pt x="4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7" name="Freeform 169">
                <a:extLst>
                  <a:ext uri="{FF2B5EF4-FFF2-40B4-BE49-F238E27FC236}">
                    <a16:creationId xmlns:a16="http://schemas.microsoft.com/office/drawing/2014/main" id="{4A9B4AC8-6E28-4C70-AE5A-A716727D223E}"/>
                  </a:ext>
                </a:extLst>
              </p:cNvPr>
              <p:cNvSpPr>
                <a:spLocks/>
              </p:cNvSpPr>
              <p:nvPr/>
            </p:nvSpPr>
            <p:spPr bwMode="auto">
              <a:xfrm>
                <a:off x="3377" y="2736"/>
                <a:ext cx="20" cy="27"/>
              </a:xfrm>
              <a:custGeom>
                <a:avLst/>
                <a:gdLst/>
                <a:ahLst/>
                <a:cxnLst>
                  <a:cxn ang="0">
                    <a:pos x="21" y="0"/>
                  </a:cxn>
                  <a:cxn ang="0">
                    <a:pos x="0" y="27"/>
                  </a:cxn>
                  <a:cxn ang="0">
                    <a:pos x="14" y="75"/>
                  </a:cxn>
                  <a:cxn ang="0">
                    <a:pos x="42" y="111"/>
                  </a:cxn>
                  <a:cxn ang="0">
                    <a:pos x="81" y="78"/>
                  </a:cxn>
                  <a:cxn ang="0">
                    <a:pos x="75" y="30"/>
                  </a:cxn>
                  <a:cxn ang="0">
                    <a:pos x="51" y="0"/>
                  </a:cxn>
                  <a:cxn ang="0">
                    <a:pos x="21" y="0"/>
                  </a:cxn>
                </a:cxnLst>
                <a:rect l="0" t="0" r="r" b="b"/>
                <a:pathLst>
                  <a:path w="81" h="111">
                    <a:moveTo>
                      <a:pt x="21" y="0"/>
                    </a:moveTo>
                    <a:lnTo>
                      <a:pt x="0" y="27"/>
                    </a:lnTo>
                    <a:lnTo>
                      <a:pt x="14" y="75"/>
                    </a:lnTo>
                    <a:lnTo>
                      <a:pt x="42" y="111"/>
                    </a:lnTo>
                    <a:lnTo>
                      <a:pt x="81" y="78"/>
                    </a:lnTo>
                    <a:lnTo>
                      <a:pt x="75" y="30"/>
                    </a:lnTo>
                    <a:lnTo>
                      <a:pt x="51" y="0"/>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8" name="Freeform 170">
                <a:extLst>
                  <a:ext uri="{FF2B5EF4-FFF2-40B4-BE49-F238E27FC236}">
                    <a16:creationId xmlns:a16="http://schemas.microsoft.com/office/drawing/2014/main" id="{4CD11F49-1A3C-4614-BB93-49489C3DDD56}"/>
                  </a:ext>
                </a:extLst>
              </p:cNvPr>
              <p:cNvSpPr>
                <a:spLocks/>
              </p:cNvSpPr>
              <p:nvPr/>
            </p:nvSpPr>
            <p:spPr bwMode="auto">
              <a:xfrm>
                <a:off x="3429" y="2683"/>
                <a:ext cx="16" cy="22"/>
              </a:xfrm>
              <a:custGeom>
                <a:avLst/>
                <a:gdLst/>
                <a:ahLst/>
                <a:cxnLst>
                  <a:cxn ang="0">
                    <a:pos x="27" y="0"/>
                  </a:cxn>
                  <a:cxn ang="0">
                    <a:pos x="6" y="27"/>
                  </a:cxn>
                  <a:cxn ang="0">
                    <a:pos x="0" y="69"/>
                  </a:cxn>
                  <a:cxn ang="0">
                    <a:pos x="21" y="93"/>
                  </a:cxn>
                  <a:cxn ang="0">
                    <a:pos x="66" y="84"/>
                  </a:cxn>
                  <a:cxn ang="0">
                    <a:pos x="66" y="21"/>
                  </a:cxn>
                  <a:cxn ang="0">
                    <a:pos x="27" y="0"/>
                  </a:cxn>
                </a:cxnLst>
                <a:rect l="0" t="0" r="r" b="b"/>
                <a:pathLst>
                  <a:path w="66" h="93">
                    <a:moveTo>
                      <a:pt x="27" y="0"/>
                    </a:moveTo>
                    <a:lnTo>
                      <a:pt x="6" y="27"/>
                    </a:lnTo>
                    <a:lnTo>
                      <a:pt x="0" y="69"/>
                    </a:lnTo>
                    <a:lnTo>
                      <a:pt x="21" y="93"/>
                    </a:lnTo>
                    <a:lnTo>
                      <a:pt x="66" y="84"/>
                    </a:lnTo>
                    <a:lnTo>
                      <a:pt x="66" y="21"/>
                    </a:lnTo>
                    <a:lnTo>
                      <a:pt x="2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9" name="Freeform 171">
                <a:extLst>
                  <a:ext uri="{FF2B5EF4-FFF2-40B4-BE49-F238E27FC236}">
                    <a16:creationId xmlns:a16="http://schemas.microsoft.com/office/drawing/2014/main" id="{3D7C5D35-9505-43CA-B94C-5ED54FD74FAA}"/>
                  </a:ext>
                </a:extLst>
              </p:cNvPr>
              <p:cNvSpPr>
                <a:spLocks/>
              </p:cNvSpPr>
              <p:nvPr/>
            </p:nvSpPr>
            <p:spPr bwMode="auto">
              <a:xfrm>
                <a:off x="3364" y="2768"/>
                <a:ext cx="15" cy="17"/>
              </a:xfrm>
              <a:custGeom>
                <a:avLst/>
                <a:gdLst/>
                <a:ahLst/>
                <a:cxnLst>
                  <a:cxn ang="0">
                    <a:pos x="21" y="0"/>
                  </a:cxn>
                  <a:cxn ang="0">
                    <a:pos x="0" y="27"/>
                  </a:cxn>
                  <a:cxn ang="0">
                    <a:pos x="3" y="72"/>
                  </a:cxn>
                  <a:cxn ang="0">
                    <a:pos x="36" y="69"/>
                  </a:cxn>
                  <a:cxn ang="0">
                    <a:pos x="60" y="21"/>
                  </a:cxn>
                  <a:cxn ang="0">
                    <a:pos x="21" y="0"/>
                  </a:cxn>
                </a:cxnLst>
                <a:rect l="0" t="0" r="r" b="b"/>
                <a:pathLst>
                  <a:path w="60" h="72">
                    <a:moveTo>
                      <a:pt x="21" y="0"/>
                    </a:moveTo>
                    <a:lnTo>
                      <a:pt x="0" y="27"/>
                    </a:lnTo>
                    <a:lnTo>
                      <a:pt x="3" y="72"/>
                    </a:lnTo>
                    <a:lnTo>
                      <a:pt x="36" y="69"/>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0" name="Freeform 172">
                <a:extLst>
                  <a:ext uri="{FF2B5EF4-FFF2-40B4-BE49-F238E27FC236}">
                    <a16:creationId xmlns:a16="http://schemas.microsoft.com/office/drawing/2014/main" id="{EE0E98E9-DF51-4E5D-9A94-50036FF3ADFC}"/>
                  </a:ext>
                </a:extLst>
              </p:cNvPr>
              <p:cNvSpPr>
                <a:spLocks/>
              </p:cNvSpPr>
              <p:nvPr/>
            </p:nvSpPr>
            <p:spPr bwMode="auto">
              <a:xfrm>
                <a:off x="3562" y="2692"/>
                <a:ext cx="17" cy="20"/>
              </a:xfrm>
              <a:custGeom>
                <a:avLst/>
                <a:gdLst/>
                <a:ahLst/>
                <a:cxnLst>
                  <a:cxn ang="0">
                    <a:pos x="30" y="0"/>
                  </a:cxn>
                  <a:cxn ang="0">
                    <a:pos x="0" y="36"/>
                  </a:cxn>
                  <a:cxn ang="0">
                    <a:pos x="32" y="84"/>
                  </a:cxn>
                  <a:cxn ang="0">
                    <a:pos x="69" y="60"/>
                  </a:cxn>
                  <a:cxn ang="0">
                    <a:pos x="72" y="15"/>
                  </a:cxn>
                  <a:cxn ang="0">
                    <a:pos x="30" y="0"/>
                  </a:cxn>
                </a:cxnLst>
                <a:rect l="0" t="0" r="r" b="b"/>
                <a:pathLst>
                  <a:path w="72" h="84">
                    <a:moveTo>
                      <a:pt x="30" y="0"/>
                    </a:moveTo>
                    <a:lnTo>
                      <a:pt x="0" y="36"/>
                    </a:lnTo>
                    <a:lnTo>
                      <a:pt x="32" y="84"/>
                    </a:lnTo>
                    <a:lnTo>
                      <a:pt x="69" y="60"/>
                    </a:lnTo>
                    <a:lnTo>
                      <a:pt x="72" y="15"/>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1" name="Freeform 173">
                <a:extLst>
                  <a:ext uri="{FF2B5EF4-FFF2-40B4-BE49-F238E27FC236}">
                    <a16:creationId xmlns:a16="http://schemas.microsoft.com/office/drawing/2014/main" id="{5373056C-13F9-41E9-A09A-72C063A24E42}"/>
                  </a:ext>
                </a:extLst>
              </p:cNvPr>
              <p:cNvSpPr>
                <a:spLocks/>
              </p:cNvSpPr>
              <p:nvPr/>
            </p:nvSpPr>
            <p:spPr bwMode="auto">
              <a:xfrm>
                <a:off x="3512" y="2606"/>
                <a:ext cx="21" cy="20"/>
              </a:xfrm>
              <a:custGeom>
                <a:avLst/>
                <a:gdLst/>
                <a:ahLst/>
                <a:cxnLst>
                  <a:cxn ang="0">
                    <a:pos x="36" y="3"/>
                  </a:cxn>
                  <a:cxn ang="0">
                    <a:pos x="0" y="36"/>
                  </a:cxn>
                  <a:cxn ang="0">
                    <a:pos x="18" y="75"/>
                  </a:cxn>
                  <a:cxn ang="0">
                    <a:pos x="63" y="84"/>
                  </a:cxn>
                  <a:cxn ang="0">
                    <a:pos x="87" y="60"/>
                  </a:cxn>
                  <a:cxn ang="0">
                    <a:pos x="75" y="24"/>
                  </a:cxn>
                  <a:cxn ang="0">
                    <a:pos x="60" y="0"/>
                  </a:cxn>
                  <a:cxn ang="0">
                    <a:pos x="36" y="3"/>
                  </a:cxn>
                </a:cxnLst>
                <a:rect l="0" t="0" r="r" b="b"/>
                <a:pathLst>
                  <a:path w="87" h="84">
                    <a:moveTo>
                      <a:pt x="36" y="3"/>
                    </a:moveTo>
                    <a:lnTo>
                      <a:pt x="0" y="36"/>
                    </a:lnTo>
                    <a:lnTo>
                      <a:pt x="18" y="75"/>
                    </a:lnTo>
                    <a:lnTo>
                      <a:pt x="63" y="84"/>
                    </a:lnTo>
                    <a:lnTo>
                      <a:pt x="87" y="60"/>
                    </a:lnTo>
                    <a:lnTo>
                      <a:pt x="75" y="24"/>
                    </a:lnTo>
                    <a:lnTo>
                      <a:pt x="60" y="0"/>
                    </a:lnTo>
                    <a:lnTo>
                      <a:pt x="36"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2" name="Freeform 174">
                <a:extLst>
                  <a:ext uri="{FF2B5EF4-FFF2-40B4-BE49-F238E27FC236}">
                    <a16:creationId xmlns:a16="http://schemas.microsoft.com/office/drawing/2014/main" id="{2566D883-FFC9-4A62-832C-CE5DD78A58BE}"/>
                  </a:ext>
                </a:extLst>
              </p:cNvPr>
              <p:cNvSpPr>
                <a:spLocks/>
              </p:cNvSpPr>
              <p:nvPr/>
            </p:nvSpPr>
            <p:spPr bwMode="auto">
              <a:xfrm>
                <a:off x="3580" y="2668"/>
                <a:ext cx="22" cy="21"/>
              </a:xfrm>
              <a:custGeom>
                <a:avLst/>
                <a:gdLst/>
                <a:ahLst/>
                <a:cxnLst>
                  <a:cxn ang="0">
                    <a:pos x="45" y="0"/>
                  </a:cxn>
                  <a:cxn ang="0">
                    <a:pos x="0" y="27"/>
                  </a:cxn>
                  <a:cxn ang="0">
                    <a:pos x="6" y="66"/>
                  </a:cxn>
                  <a:cxn ang="0">
                    <a:pos x="47" y="84"/>
                  </a:cxn>
                  <a:cxn ang="0">
                    <a:pos x="90" y="66"/>
                  </a:cxn>
                  <a:cxn ang="0">
                    <a:pos x="87" y="15"/>
                  </a:cxn>
                  <a:cxn ang="0">
                    <a:pos x="45" y="0"/>
                  </a:cxn>
                </a:cxnLst>
                <a:rect l="0" t="0" r="r" b="b"/>
                <a:pathLst>
                  <a:path w="90" h="84">
                    <a:moveTo>
                      <a:pt x="45" y="0"/>
                    </a:moveTo>
                    <a:lnTo>
                      <a:pt x="0" y="27"/>
                    </a:lnTo>
                    <a:lnTo>
                      <a:pt x="6" y="66"/>
                    </a:lnTo>
                    <a:lnTo>
                      <a:pt x="47" y="84"/>
                    </a:lnTo>
                    <a:lnTo>
                      <a:pt x="90" y="66"/>
                    </a:lnTo>
                    <a:lnTo>
                      <a:pt x="87" y="15"/>
                    </a:lnTo>
                    <a:lnTo>
                      <a:pt x="4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3" name="Freeform 175">
                <a:extLst>
                  <a:ext uri="{FF2B5EF4-FFF2-40B4-BE49-F238E27FC236}">
                    <a16:creationId xmlns:a16="http://schemas.microsoft.com/office/drawing/2014/main" id="{4C1DDC30-FF29-4C44-858B-1206CD419487}"/>
                  </a:ext>
                </a:extLst>
              </p:cNvPr>
              <p:cNvSpPr>
                <a:spLocks/>
              </p:cNvSpPr>
              <p:nvPr/>
            </p:nvSpPr>
            <p:spPr bwMode="auto">
              <a:xfrm>
                <a:off x="3569" y="2627"/>
                <a:ext cx="15" cy="17"/>
              </a:xfrm>
              <a:custGeom>
                <a:avLst/>
                <a:gdLst/>
                <a:ahLst/>
                <a:cxnLst>
                  <a:cxn ang="0">
                    <a:pos x="21" y="0"/>
                  </a:cxn>
                  <a:cxn ang="0">
                    <a:pos x="0" y="27"/>
                  </a:cxn>
                  <a:cxn ang="0">
                    <a:pos x="3" y="72"/>
                  </a:cxn>
                  <a:cxn ang="0">
                    <a:pos x="48" y="60"/>
                  </a:cxn>
                  <a:cxn ang="0">
                    <a:pos x="60" y="21"/>
                  </a:cxn>
                  <a:cxn ang="0">
                    <a:pos x="21" y="0"/>
                  </a:cxn>
                </a:cxnLst>
                <a:rect l="0" t="0" r="r" b="b"/>
                <a:pathLst>
                  <a:path w="60" h="72">
                    <a:moveTo>
                      <a:pt x="21" y="0"/>
                    </a:moveTo>
                    <a:lnTo>
                      <a:pt x="0" y="27"/>
                    </a:lnTo>
                    <a:lnTo>
                      <a:pt x="3" y="72"/>
                    </a:lnTo>
                    <a:lnTo>
                      <a:pt x="48" y="60"/>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4" name="Freeform 176">
                <a:extLst>
                  <a:ext uri="{FF2B5EF4-FFF2-40B4-BE49-F238E27FC236}">
                    <a16:creationId xmlns:a16="http://schemas.microsoft.com/office/drawing/2014/main" id="{2B7174D6-D4BE-42F5-8AA2-5FE0C8071DDC}"/>
                  </a:ext>
                </a:extLst>
              </p:cNvPr>
              <p:cNvSpPr>
                <a:spLocks/>
              </p:cNvSpPr>
              <p:nvPr/>
            </p:nvSpPr>
            <p:spPr bwMode="auto">
              <a:xfrm>
                <a:off x="3590" y="2641"/>
                <a:ext cx="12" cy="16"/>
              </a:xfrm>
              <a:custGeom>
                <a:avLst/>
                <a:gdLst/>
                <a:ahLst/>
                <a:cxnLst>
                  <a:cxn ang="0">
                    <a:pos x="30" y="0"/>
                  </a:cxn>
                  <a:cxn ang="0">
                    <a:pos x="0" y="12"/>
                  </a:cxn>
                  <a:cxn ang="0">
                    <a:pos x="0" y="51"/>
                  </a:cxn>
                  <a:cxn ang="0">
                    <a:pos x="21" y="69"/>
                  </a:cxn>
                  <a:cxn ang="0">
                    <a:pos x="51" y="60"/>
                  </a:cxn>
                  <a:cxn ang="0">
                    <a:pos x="54" y="27"/>
                  </a:cxn>
                  <a:cxn ang="0">
                    <a:pos x="30" y="0"/>
                  </a:cxn>
                </a:cxnLst>
                <a:rect l="0" t="0" r="r" b="b"/>
                <a:pathLst>
                  <a:path w="54" h="69">
                    <a:moveTo>
                      <a:pt x="30" y="0"/>
                    </a:moveTo>
                    <a:lnTo>
                      <a:pt x="0" y="12"/>
                    </a:lnTo>
                    <a:lnTo>
                      <a:pt x="0" y="51"/>
                    </a:lnTo>
                    <a:lnTo>
                      <a:pt x="21" y="69"/>
                    </a:lnTo>
                    <a:lnTo>
                      <a:pt x="51" y="60"/>
                    </a:lnTo>
                    <a:lnTo>
                      <a:pt x="54" y="27"/>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nvGrpSpPr>
            <p:cNvPr id="148" name="Group 147">
              <a:extLst>
                <a:ext uri="{FF2B5EF4-FFF2-40B4-BE49-F238E27FC236}">
                  <a16:creationId xmlns:a16="http://schemas.microsoft.com/office/drawing/2014/main" id="{4B52F4CE-88C4-494E-A7B8-C07816339E38}"/>
                </a:ext>
              </a:extLst>
            </p:cNvPr>
            <p:cNvGrpSpPr>
              <a:grpSpLocks/>
            </p:cNvGrpSpPr>
            <p:nvPr/>
          </p:nvGrpSpPr>
          <p:grpSpPr bwMode="auto">
            <a:xfrm>
              <a:off x="5286343" y="5300695"/>
              <a:ext cx="330196" cy="87314"/>
              <a:chOff x="3271" y="3279"/>
              <a:chExt cx="403" cy="103"/>
            </a:xfrm>
          </p:grpSpPr>
          <p:sp>
            <p:nvSpPr>
              <p:cNvPr id="154" name="Freeform 178">
                <a:extLst>
                  <a:ext uri="{FF2B5EF4-FFF2-40B4-BE49-F238E27FC236}">
                    <a16:creationId xmlns:a16="http://schemas.microsoft.com/office/drawing/2014/main" id="{A9942F5C-B4AE-4D2F-B836-3251E56C41C0}"/>
                  </a:ext>
                </a:extLst>
              </p:cNvPr>
              <p:cNvSpPr>
                <a:spLocks/>
              </p:cNvSpPr>
              <p:nvPr/>
            </p:nvSpPr>
            <p:spPr bwMode="auto">
              <a:xfrm>
                <a:off x="3430" y="3283"/>
                <a:ext cx="35" cy="47"/>
              </a:xfrm>
              <a:custGeom>
                <a:avLst/>
                <a:gdLst/>
                <a:ahLst/>
                <a:cxnLst>
                  <a:cxn ang="0">
                    <a:pos x="22" y="72"/>
                  </a:cxn>
                  <a:cxn ang="0">
                    <a:pos x="0" y="122"/>
                  </a:cxn>
                  <a:cxn ang="0">
                    <a:pos x="26" y="192"/>
                  </a:cxn>
                  <a:cxn ang="0">
                    <a:pos x="94" y="196"/>
                  </a:cxn>
                  <a:cxn ang="0">
                    <a:pos x="144" y="93"/>
                  </a:cxn>
                  <a:cxn ang="0">
                    <a:pos x="118" y="32"/>
                  </a:cxn>
                  <a:cxn ang="0">
                    <a:pos x="82" y="0"/>
                  </a:cxn>
                  <a:cxn ang="0">
                    <a:pos x="22" y="72"/>
                  </a:cxn>
                </a:cxnLst>
                <a:rect l="0" t="0" r="r" b="b"/>
                <a:pathLst>
                  <a:path w="144" h="196">
                    <a:moveTo>
                      <a:pt x="22" y="72"/>
                    </a:moveTo>
                    <a:lnTo>
                      <a:pt x="0" y="122"/>
                    </a:lnTo>
                    <a:lnTo>
                      <a:pt x="26" y="192"/>
                    </a:lnTo>
                    <a:lnTo>
                      <a:pt x="94" y="196"/>
                    </a:lnTo>
                    <a:lnTo>
                      <a:pt x="144" y="93"/>
                    </a:lnTo>
                    <a:lnTo>
                      <a:pt x="118" y="32"/>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5" name="Freeform 179">
                <a:extLst>
                  <a:ext uri="{FF2B5EF4-FFF2-40B4-BE49-F238E27FC236}">
                    <a16:creationId xmlns:a16="http://schemas.microsoft.com/office/drawing/2014/main" id="{945871F4-8909-4CC8-90F5-354DA15E37CE}"/>
                  </a:ext>
                </a:extLst>
              </p:cNvPr>
              <p:cNvSpPr>
                <a:spLocks/>
              </p:cNvSpPr>
              <p:nvPr/>
            </p:nvSpPr>
            <p:spPr bwMode="auto">
              <a:xfrm>
                <a:off x="3271" y="3331"/>
                <a:ext cx="49" cy="51"/>
              </a:xfrm>
              <a:custGeom>
                <a:avLst/>
                <a:gdLst/>
                <a:ahLst/>
                <a:cxnLst>
                  <a:cxn ang="0">
                    <a:pos x="36" y="56"/>
                  </a:cxn>
                  <a:cxn ang="0">
                    <a:pos x="0" y="116"/>
                  </a:cxn>
                  <a:cxn ang="0">
                    <a:pos x="60" y="184"/>
                  </a:cxn>
                  <a:cxn ang="0">
                    <a:pos x="116" y="212"/>
                  </a:cxn>
                  <a:cxn ang="0">
                    <a:pos x="174" y="148"/>
                  </a:cxn>
                  <a:cxn ang="0">
                    <a:pos x="203" y="85"/>
                  </a:cxn>
                  <a:cxn ang="0">
                    <a:pos x="192" y="20"/>
                  </a:cxn>
                  <a:cxn ang="0">
                    <a:pos x="152" y="0"/>
                  </a:cxn>
                  <a:cxn ang="0">
                    <a:pos x="104" y="20"/>
                  </a:cxn>
                  <a:cxn ang="0">
                    <a:pos x="36" y="56"/>
                  </a:cxn>
                </a:cxnLst>
                <a:rect l="0" t="0" r="r" b="b"/>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6" name="Freeform 180">
                <a:extLst>
                  <a:ext uri="{FF2B5EF4-FFF2-40B4-BE49-F238E27FC236}">
                    <a16:creationId xmlns:a16="http://schemas.microsoft.com/office/drawing/2014/main" id="{8AD92EA7-F995-4E0B-9EE0-5044251806B5}"/>
                  </a:ext>
                </a:extLst>
              </p:cNvPr>
              <p:cNvSpPr>
                <a:spLocks/>
              </p:cNvSpPr>
              <p:nvPr/>
            </p:nvSpPr>
            <p:spPr bwMode="auto">
              <a:xfrm>
                <a:off x="3633" y="3279"/>
                <a:ext cx="41" cy="26"/>
              </a:xfrm>
              <a:custGeom>
                <a:avLst/>
                <a:gdLst/>
                <a:ahLst/>
                <a:cxnLst>
                  <a:cxn ang="0">
                    <a:pos x="44" y="4"/>
                  </a:cxn>
                  <a:cxn ang="0">
                    <a:pos x="0" y="72"/>
                  </a:cxn>
                  <a:cxn ang="0">
                    <a:pos x="48" y="108"/>
                  </a:cxn>
                  <a:cxn ang="0">
                    <a:pos x="136" y="104"/>
                  </a:cxn>
                  <a:cxn ang="0">
                    <a:pos x="164" y="64"/>
                  </a:cxn>
                  <a:cxn ang="0">
                    <a:pos x="172" y="4"/>
                  </a:cxn>
                  <a:cxn ang="0">
                    <a:pos x="100" y="0"/>
                  </a:cxn>
                  <a:cxn ang="0">
                    <a:pos x="44" y="4"/>
                  </a:cxn>
                </a:cxnLst>
                <a:rect l="0" t="0" r="r" b="b"/>
                <a:pathLst>
                  <a:path w="172" h="108">
                    <a:moveTo>
                      <a:pt x="44" y="4"/>
                    </a:moveTo>
                    <a:lnTo>
                      <a:pt x="0" y="72"/>
                    </a:lnTo>
                    <a:lnTo>
                      <a:pt x="48" y="108"/>
                    </a:lnTo>
                    <a:lnTo>
                      <a:pt x="136" y="104"/>
                    </a:lnTo>
                    <a:lnTo>
                      <a:pt x="164" y="64"/>
                    </a:lnTo>
                    <a:lnTo>
                      <a:pt x="172" y="4"/>
                    </a:lnTo>
                    <a:lnTo>
                      <a:pt x="100" y="0"/>
                    </a:lnTo>
                    <a:lnTo>
                      <a:pt x="4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149" name="Freeform 181">
              <a:extLst>
                <a:ext uri="{FF2B5EF4-FFF2-40B4-BE49-F238E27FC236}">
                  <a16:creationId xmlns:a16="http://schemas.microsoft.com/office/drawing/2014/main" id="{954A1BD6-9CEF-4C52-B832-F3288F926C35}"/>
                </a:ext>
              </a:extLst>
            </p:cNvPr>
            <p:cNvSpPr>
              <a:spLocks/>
            </p:cNvSpPr>
            <p:nvPr/>
          </p:nvSpPr>
          <p:spPr bwMode="auto">
            <a:xfrm>
              <a:off x="2143125" y="4019550"/>
              <a:ext cx="25400" cy="38100"/>
            </a:xfrm>
            <a:custGeom>
              <a:avLst/>
              <a:gdLst/>
              <a:ahLst/>
              <a:cxnLst>
                <a:cxn ang="0">
                  <a:pos x="0" y="33"/>
                </a:cxn>
                <a:cxn ang="0">
                  <a:pos x="7" y="103"/>
                </a:cxn>
                <a:cxn ang="0">
                  <a:pos x="14" y="187"/>
                </a:cxn>
                <a:cxn ang="0">
                  <a:pos x="86" y="173"/>
                </a:cxn>
                <a:cxn ang="0">
                  <a:pos x="115" y="110"/>
                </a:cxn>
                <a:cxn ang="0">
                  <a:pos x="125" y="24"/>
                </a:cxn>
                <a:cxn ang="0">
                  <a:pos x="53" y="0"/>
                </a:cxn>
                <a:cxn ang="0">
                  <a:pos x="0" y="33"/>
                </a:cxn>
              </a:cxnLst>
              <a:rect l="0" t="0" r="r" b="b"/>
              <a:pathLst>
                <a:path w="125" h="187">
                  <a:moveTo>
                    <a:pt x="0" y="33"/>
                  </a:moveTo>
                  <a:lnTo>
                    <a:pt x="7" y="103"/>
                  </a:lnTo>
                  <a:lnTo>
                    <a:pt x="14" y="187"/>
                  </a:lnTo>
                  <a:lnTo>
                    <a:pt x="86" y="173"/>
                  </a:lnTo>
                  <a:lnTo>
                    <a:pt x="115" y="110"/>
                  </a:lnTo>
                  <a:lnTo>
                    <a:pt x="125" y="24"/>
                  </a:lnTo>
                  <a:lnTo>
                    <a:pt x="53" y="0"/>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150" name="Group 149">
              <a:extLst>
                <a:ext uri="{FF2B5EF4-FFF2-40B4-BE49-F238E27FC236}">
                  <a16:creationId xmlns:a16="http://schemas.microsoft.com/office/drawing/2014/main" id="{419AAE34-392E-4C3B-963C-6CDAF97DD1D4}"/>
                </a:ext>
              </a:extLst>
            </p:cNvPr>
            <p:cNvGrpSpPr>
              <a:grpSpLocks/>
            </p:cNvGrpSpPr>
            <p:nvPr/>
          </p:nvGrpSpPr>
          <p:grpSpPr bwMode="auto">
            <a:xfrm>
              <a:off x="280988" y="2643174"/>
              <a:ext cx="60325" cy="103187"/>
              <a:chOff x="997" y="8534"/>
              <a:chExt cx="375" cy="631"/>
            </a:xfrm>
          </p:grpSpPr>
          <p:sp>
            <p:nvSpPr>
              <p:cNvPr id="151" name="Freeform 183">
                <a:extLst>
                  <a:ext uri="{FF2B5EF4-FFF2-40B4-BE49-F238E27FC236}">
                    <a16:creationId xmlns:a16="http://schemas.microsoft.com/office/drawing/2014/main" id="{99AA5CD7-16B8-403E-B53C-B6DC66F0D518}"/>
                  </a:ext>
                </a:extLst>
              </p:cNvPr>
              <p:cNvSpPr>
                <a:spLocks/>
              </p:cNvSpPr>
              <p:nvPr/>
            </p:nvSpPr>
            <p:spPr bwMode="auto">
              <a:xfrm>
                <a:off x="997" y="8534"/>
                <a:ext cx="126" cy="155"/>
              </a:xfrm>
              <a:custGeom>
                <a:avLst/>
                <a:gdLst/>
                <a:ahLst/>
                <a:cxnLst>
                  <a:cxn ang="0">
                    <a:pos x="19" y="14"/>
                  </a:cxn>
                  <a:cxn ang="0">
                    <a:pos x="0" y="57"/>
                  </a:cxn>
                  <a:cxn ang="0">
                    <a:pos x="11" y="114"/>
                  </a:cxn>
                  <a:cxn ang="0">
                    <a:pos x="42" y="129"/>
                  </a:cxn>
                  <a:cxn ang="0">
                    <a:pos x="93" y="108"/>
                  </a:cxn>
                  <a:cxn ang="0">
                    <a:pos x="105" y="51"/>
                  </a:cxn>
                  <a:cxn ang="0">
                    <a:pos x="78" y="0"/>
                  </a:cxn>
                  <a:cxn ang="0">
                    <a:pos x="19" y="14"/>
                  </a:cxn>
                </a:cxnLst>
                <a:rect l="0" t="0" r="r" b="b"/>
                <a:pathLst>
                  <a:path w="105" h="129">
                    <a:moveTo>
                      <a:pt x="19" y="14"/>
                    </a:moveTo>
                    <a:lnTo>
                      <a:pt x="0" y="57"/>
                    </a:lnTo>
                    <a:lnTo>
                      <a:pt x="11" y="114"/>
                    </a:lnTo>
                    <a:lnTo>
                      <a:pt x="42" y="129"/>
                    </a:lnTo>
                    <a:lnTo>
                      <a:pt x="93" y="108"/>
                    </a:lnTo>
                    <a:lnTo>
                      <a:pt x="105" y="51"/>
                    </a:lnTo>
                    <a:lnTo>
                      <a:pt x="78" y="0"/>
                    </a:lnTo>
                    <a:lnTo>
                      <a:pt x="19" y="1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2" name="Freeform 184">
                <a:extLst>
                  <a:ext uri="{FF2B5EF4-FFF2-40B4-BE49-F238E27FC236}">
                    <a16:creationId xmlns:a16="http://schemas.microsoft.com/office/drawing/2014/main" id="{CB354973-6B6D-4E66-8BD1-44A557E5E8AB}"/>
                  </a:ext>
                </a:extLst>
              </p:cNvPr>
              <p:cNvSpPr>
                <a:spLocks/>
              </p:cNvSpPr>
              <p:nvPr/>
            </p:nvSpPr>
            <p:spPr bwMode="auto">
              <a:xfrm>
                <a:off x="1134" y="8657"/>
                <a:ext cx="126" cy="130"/>
              </a:xfrm>
              <a:custGeom>
                <a:avLst/>
                <a:gdLst/>
                <a:ahLst/>
                <a:cxnLst>
                  <a:cxn ang="0">
                    <a:pos x="19" y="5"/>
                  </a:cxn>
                  <a:cxn ang="0">
                    <a:pos x="0" y="48"/>
                  </a:cxn>
                  <a:cxn ang="0">
                    <a:pos x="9" y="87"/>
                  </a:cxn>
                  <a:cxn ang="0">
                    <a:pos x="45" y="108"/>
                  </a:cxn>
                  <a:cxn ang="0">
                    <a:pos x="81" y="81"/>
                  </a:cxn>
                  <a:cxn ang="0">
                    <a:pos x="105" y="42"/>
                  </a:cxn>
                  <a:cxn ang="0">
                    <a:pos x="69" y="0"/>
                  </a:cxn>
                  <a:cxn ang="0">
                    <a:pos x="19" y="5"/>
                  </a:cxn>
                </a:cxnLst>
                <a:rect l="0" t="0" r="r" b="b"/>
                <a:pathLst>
                  <a:path w="105" h="108">
                    <a:moveTo>
                      <a:pt x="19" y="5"/>
                    </a:moveTo>
                    <a:lnTo>
                      <a:pt x="0" y="48"/>
                    </a:lnTo>
                    <a:lnTo>
                      <a:pt x="9" y="87"/>
                    </a:lnTo>
                    <a:lnTo>
                      <a:pt x="45" y="108"/>
                    </a:lnTo>
                    <a:lnTo>
                      <a:pt x="81" y="81"/>
                    </a:lnTo>
                    <a:lnTo>
                      <a:pt x="105" y="42"/>
                    </a:lnTo>
                    <a:lnTo>
                      <a:pt x="69" y="0"/>
                    </a:lnTo>
                    <a:lnTo>
                      <a:pt x="19"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3" name="Freeform 185">
                <a:extLst>
                  <a:ext uri="{FF2B5EF4-FFF2-40B4-BE49-F238E27FC236}">
                    <a16:creationId xmlns:a16="http://schemas.microsoft.com/office/drawing/2014/main" id="{3F325D3F-681B-4571-95F4-9E781BA67089}"/>
                  </a:ext>
                </a:extLst>
              </p:cNvPr>
              <p:cNvSpPr>
                <a:spLocks/>
              </p:cNvSpPr>
              <p:nvPr/>
            </p:nvSpPr>
            <p:spPr bwMode="auto">
              <a:xfrm>
                <a:off x="1145" y="8859"/>
                <a:ext cx="227" cy="306"/>
              </a:xfrm>
              <a:custGeom>
                <a:avLst/>
                <a:gdLst/>
                <a:ahLst/>
                <a:cxnLst>
                  <a:cxn ang="0">
                    <a:pos x="123" y="21"/>
                  </a:cxn>
                  <a:cxn ang="0">
                    <a:pos x="78" y="78"/>
                  </a:cxn>
                  <a:cxn ang="0">
                    <a:pos x="42" y="135"/>
                  </a:cxn>
                  <a:cxn ang="0">
                    <a:pos x="0" y="204"/>
                  </a:cxn>
                  <a:cxn ang="0">
                    <a:pos x="15" y="255"/>
                  </a:cxn>
                  <a:cxn ang="0">
                    <a:pos x="69" y="246"/>
                  </a:cxn>
                  <a:cxn ang="0">
                    <a:pos x="111" y="171"/>
                  </a:cxn>
                  <a:cxn ang="0">
                    <a:pos x="159" y="96"/>
                  </a:cxn>
                  <a:cxn ang="0">
                    <a:pos x="189" y="51"/>
                  </a:cxn>
                  <a:cxn ang="0">
                    <a:pos x="162" y="0"/>
                  </a:cxn>
                  <a:cxn ang="0">
                    <a:pos x="123" y="21"/>
                  </a:cxn>
                </a:cxnLst>
                <a:rect l="0" t="0" r="r" b="b"/>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sp>
        <p:nvSpPr>
          <p:cNvPr id="176" name="Title 5">
            <a:extLst>
              <a:ext uri="{FF2B5EF4-FFF2-40B4-BE49-F238E27FC236}">
                <a16:creationId xmlns:a16="http://schemas.microsoft.com/office/drawing/2014/main" id="{2CA03FBD-A94E-44B5-85E4-52CDE92FB924}"/>
              </a:ext>
            </a:extLst>
          </p:cNvPr>
          <p:cNvSpPr txBox="1">
            <a:spLocks/>
          </p:cNvSpPr>
          <p:nvPr/>
        </p:nvSpPr>
        <p:spPr>
          <a:xfrm>
            <a:off x="0" y="15570"/>
            <a:ext cx="10572044" cy="1003676"/>
          </a:xfrm>
          <a:prstGeom prst="rect">
            <a:avLst/>
          </a:prstGeom>
        </p:spPr>
        <p:txBody>
          <a:bodyPr vert="horz" lIns="91440" tIns="45720" rIns="91440" bIns="45720" rtlCol="0" anchor="ctr">
            <a:noAutofit/>
          </a:bodyPr>
          <a:lstStyle>
            <a:lvl1pPr marL="0" indent="0" algn="l" defTabSz="633062" rtl="0" eaLnBrk="1" latinLnBrk="0" hangingPunct="1">
              <a:lnSpc>
                <a:spcPct val="90000"/>
              </a:lnSpc>
              <a:spcBef>
                <a:spcPct val="0"/>
              </a:spcBef>
              <a:buNone/>
              <a:defRPr sz="2462"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400" cap="none" dirty="0">
                <a:latin typeface="Calibri" panose="020F0502020204030204" pitchFamily="34" charset="0"/>
                <a:ea typeface="Cambria" panose="02040503050406030204" pitchFamily="18" charset="0"/>
                <a:cs typeface="Calibri" panose="020F0502020204030204" pitchFamily="34" charset="0"/>
              </a:rPr>
              <a:t>Focused negotiations at country levels have allowed for significantly improved pricing that can be accessed by countries through setting screening targets, engagement with suppliers, and fostering competition in the market</a:t>
            </a:r>
          </a:p>
        </p:txBody>
      </p:sp>
      <p:pic>
        <p:nvPicPr>
          <p:cNvPr id="6" name="Picture 5">
            <a:extLst>
              <a:ext uri="{FF2B5EF4-FFF2-40B4-BE49-F238E27FC236}">
                <a16:creationId xmlns:a16="http://schemas.microsoft.com/office/drawing/2014/main" id="{6F455585-3AB3-4847-AF64-9CD5B2AB8B68}"/>
              </a:ext>
            </a:extLst>
          </p:cNvPr>
          <p:cNvPicPr>
            <a:picLocks noChangeAspect="1"/>
          </p:cNvPicPr>
          <p:nvPr/>
        </p:nvPicPr>
        <p:blipFill>
          <a:blip r:embed="rId3"/>
          <a:stretch>
            <a:fillRect/>
          </a:stretch>
        </p:blipFill>
        <p:spPr>
          <a:xfrm>
            <a:off x="9755734" y="5988398"/>
            <a:ext cx="2242980" cy="694728"/>
          </a:xfrm>
          <a:prstGeom prst="rect">
            <a:avLst/>
          </a:prstGeom>
        </p:spPr>
      </p:pic>
      <p:sp>
        <p:nvSpPr>
          <p:cNvPr id="179" name="Rectangle 178">
            <a:extLst>
              <a:ext uri="{FF2B5EF4-FFF2-40B4-BE49-F238E27FC236}">
                <a16:creationId xmlns:a16="http://schemas.microsoft.com/office/drawing/2014/main" id="{62FDB29D-56A6-4181-B1CF-24F219D91502}"/>
              </a:ext>
            </a:extLst>
          </p:cNvPr>
          <p:cNvSpPr/>
          <p:nvPr/>
        </p:nvSpPr>
        <p:spPr>
          <a:xfrm>
            <a:off x="1377953" y="1311847"/>
            <a:ext cx="3346436" cy="400110"/>
          </a:xfrm>
          <a:prstGeom prst="rect">
            <a:avLst/>
          </a:prstGeom>
        </p:spPr>
        <p:txBody>
          <a:bodyPr wrap="square">
            <a:spAutoFit/>
          </a:bodyPr>
          <a:lstStyle/>
          <a:p>
            <a:pPr marL="11113" lvl="1" algn="ctr">
              <a:spcBef>
                <a:spcPts val="0"/>
              </a:spcBef>
              <a:spcAft>
                <a:spcPts val="0"/>
              </a:spcAft>
            </a:pPr>
            <a:r>
              <a:rPr lang="en-US" sz="2000" b="1" dirty="0">
                <a:solidFill>
                  <a:schemeClr val="tx1"/>
                </a:solidFill>
                <a:latin typeface="+mj-lt"/>
                <a:ea typeface="Calibri" charset="0"/>
                <a:cs typeface="Calibri" charset="0"/>
              </a:rPr>
              <a:t>CHAI-Supported Countries</a:t>
            </a:r>
          </a:p>
        </p:txBody>
      </p:sp>
      <p:cxnSp>
        <p:nvCxnSpPr>
          <p:cNvPr id="180" name="Straight Connector 179">
            <a:extLst>
              <a:ext uri="{FF2B5EF4-FFF2-40B4-BE49-F238E27FC236}">
                <a16:creationId xmlns:a16="http://schemas.microsoft.com/office/drawing/2014/main" id="{49220950-56C3-4E92-B1A0-175437E14638}"/>
              </a:ext>
            </a:extLst>
          </p:cNvPr>
          <p:cNvCxnSpPr/>
          <p:nvPr/>
        </p:nvCxnSpPr>
        <p:spPr bwMode="auto">
          <a:xfrm>
            <a:off x="1799937" y="1729167"/>
            <a:ext cx="2362200" cy="0"/>
          </a:xfrm>
          <a:prstGeom prst="line">
            <a:avLst/>
          </a:prstGeom>
          <a:noFill/>
          <a:ln w="19050" cap="flat" cmpd="sng" algn="ctr">
            <a:solidFill>
              <a:schemeClr val="accent5">
                <a:lumMod val="75000"/>
              </a:schemeClr>
            </a:solidFill>
            <a:prstDash val="solid"/>
            <a:round/>
            <a:headEnd type="none" w="med" len="med"/>
            <a:tailEnd type="none" w="med" len="med"/>
          </a:ln>
          <a:effectLst/>
        </p:spPr>
      </p:cxnSp>
      <p:sp>
        <p:nvSpPr>
          <p:cNvPr id="181" name="Rectangle 180">
            <a:extLst>
              <a:ext uri="{FF2B5EF4-FFF2-40B4-BE49-F238E27FC236}">
                <a16:creationId xmlns:a16="http://schemas.microsoft.com/office/drawing/2014/main" id="{795E572A-EFF9-4796-8326-B7B855D21A56}"/>
              </a:ext>
            </a:extLst>
          </p:cNvPr>
          <p:cNvSpPr/>
          <p:nvPr/>
        </p:nvSpPr>
        <p:spPr>
          <a:xfrm>
            <a:off x="8033556" y="2395753"/>
            <a:ext cx="3346436" cy="400110"/>
          </a:xfrm>
          <a:prstGeom prst="rect">
            <a:avLst/>
          </a:prstGeom>
        </p:spPr>
        <p:txBody>
          <a:bodyPr wrap="square">
            <a:spAutoFit/>
          </a:bodyPr>
          <a:lstStyle/>
          <a:p>
            <a:pPr marL="11113" lvl="1" algn="ctr">
              <a:spcBef>
                <a:spcPts val="0"/>
              </a:spcBef>
              <a:spcAft>
                <a:spcPts val="0"/>
              </a:spcAft>
            </a:pPr>
            <a:r>
              <a:rPr lang="en-US" sz="2000" b="1" dirty="0">
                <a:solidFill>
                  <a:schemeClr val="tx1"/>
                </a:solidFill>
                <a:latin typeface="+mj-lt"/>
                <a:ea typeface="Calibri" charset="0"/>
                <a:cs typeface="Calibri" charset="0"/>
              </a:rPr>
              <a:t>Average costs paid*</a:t>
            </a:r>
          </a:p>
        </p:txBody>
      </p:sp>
      <p:cxnSp>
        <p:nvCxnSpPr>
          <p:cNvPr id="182" name="Straight Connector 181">
            <a:extLst>
              <a:ext uri="{FF2B5EF4-FFF2-40B4-BE49-F238E27FC236}">
                <a16:creationId xmlns:a16="http://schemas.microsoft.com/office/drawing/2014/main" id="{0DFD50AB-C6A4-424D-9CF9-32ECFAD82E86}"/>
              </a:ext>
            </a:extLst>
          </p:cNvPr>
          <p:cNvCxnSpPr/>
          <p:nvPr/>
        </p:nvCxnSpPr>
        <p:spPr bwMode="auto">
          <a:xfrm>
            <a:off x="8455540" y="2813073"/>
            <a:ext cx="2362200" cy="0"/>
          </a:xfrm>
          <a:prstGeom prst="line">
            <a:avLst/>
          </a:prstGeom>
          <a:noFill/>
          <a:ln w="19050" cap="flat" cmpd="sng" algn="ctr">
            <a:solidFill>
              <a:schemeClr val="accent5">
                <a:lumMod val="75000"/>
              </a:schemeClr>
            </a:solidFill>
            <a:prstDash val="solid"/>
            <a:round/>
            <a:headEnd type="none" w="med" len="med"/>
            <a:tailEnd type="none" w="med" len="med"/>
          </a:ln>
          <a:effectLst/>
        </p:spPr>
      </p:cxnSp>
      <p:sp>
        <p:nvSpPr>
          <p:cNvPr id="185" name="Rectangle 184">
            <a:extLst>
              <a:ext uri="{FF2B5EF4-FFF2-40B4-BE49-F238E27FC236}">
                <a16:creationId xmlns:a16="http://schemas.microsoft.com/office/drawing/2014/main" id="{0BBE9B27-7BA1-4F23-91B8-427D889753FD}"/>
              </a:ext>
            </a:extLst>
          </p:cNvPr>
          <p:cNvSpPr/>
          <p:nvPr/>
        </p:nvSpPr>
        <p:spPr>
          <a:xfrm>
            <a:off x="6409786" y="3280576"/>
            <a:ext cx="1614749" cy="6737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Average HPV Test Cost</a:t>
            </a:r>
          </a:p>
        </p:txBody>
      </p:sp>
      <p:sp>
        <p:nvSpPr>
          <p:cNvPr id="187" name="Rectangle 186">
            <a:extLst>
              <a:ext uri="{FF2B5EF4-FFF2-40B4-BE49-F238E27FC236}">
                <a16:creationId xmlns:a16="http://schemas.microsoft.com/office/drawing/2014/main" id="{9BF36BBE-F516-477E-823E-CA390BE3B692}"/>
              </a:ext>
            </a:extLst>
          </p:cNvPr>
          <p:cNvSpPr/>
          <p:nvPr/>
        </p:nvSpPr>
        <p:spPr>
          <a:xfrm>
            <a:off x="8122583" y="3401983"/>
            <a:ext cx="3346436" cy="430887"/>
          </a:xfrm>
          <a:prstGeom prst="rect">
            <a:avLst/>
          </a:prstGeom>
        </p:spPr>
        <p:txBody>
          <a:bodyPr wrap="square">
            <a:spAutoFit/>
          </a:bodyPr>
          <a:lstStyle/>
          <a:p>
            <a:pPr marL="11113" lvl="1" algn="ctr">
              <a:spcBef>
                <a:spcPts val="0"/>
              </a:spcBef>
              <a:spcAft>
                <a:spcPts val="0"/>
              </a:spcAft>
            </a:pPr>
            <a:r>
              <a:rPr lang="en-US" sz="2200" dirty="0">
                <a:solidFill>
                  <a:schemeClr val="tx1"/>
                </a:solidFill>
                <a:latin typeface="+mj-lt"/>
                <a:cs typeface="Calibri" charset="0"/>
              </a:rPr>
              <a:t>$8.81 </a:t>
            </a:r>
            <a:r>
              <a:rPr lang="en-US" sz="2200" b="1" dirty="0">
                <a:solidFill>
                  <a:schemeClr val="tx1"/>
                </a:solidFill>
                <a:latin typeface="+mj-lt"/>
                <a:ea typeface="Calibri" charset="0"/>
                <a:cs typeface="Calibri" charset="0"/>
              </a:rPr>
              <a:t>per test</a:t>
            </a:r>
          </a:p>
        </p:txBody>
      </p:sp>
      <p:sp>
        <p:nvSpPr>
          <p:cNvPr id="188" name="Rectangle 187">
            <a:extLst>
              <a:ext uri="{FF2B5EF4-FFF2-40B4-BE49-F238E27FC236}">
                <a16:creationId xmlns:a16="http://schemas.microsoft.com/office/drawing/2014/main" id="{15296FC8-7D42-4F26-9E29-43E3F707D348}"/>
              </a:ext>
            </a:extLst>
          </p:cNvPr>
          <p:cNvSpPr/>
          <p:nvPr/>
        </p:nvSpPr>
        <p:spPr>
          <a:xfrm>
            <a:off x="8122583" y="4501414"/>
            <a:ext cx="3346436" cy="430887"/>
          </a:xfrm>
          <a:prstGeom prst="rect">
            <a:avLst/>
          </a:prstGeom>
        </p:spPr>
        <p:txBody>
          <a:bodyPr wrap="square">
            <a:spAutoFit/>
          </a:bodyPr>
          <a:lstStyle/>
          <a:p>
            <a:pPr marL="11113" lvl="1" algn="ctr">
              <a:spcBef>
                <a:spcPts val="0"/>
              </a:spcBef>
              <a:spcAft>
                <a:spcPts val="0"/>
              </a:spcAft>
            </a:pPr>
            <a:r>
              <a:rPr lang="en-US" sz="2200" b="1" dirty="0">
                <a:solidFill>
                  <a:schemeClr val="tx1"/>
                </a:solidFill>
                <a:latin typeface="+mj-lt"/>
                <a:ea typeface="Calibri" charset="0"/>
                <a:cs typeface="Calibri" charset="0"/>
              </a:rPr>
              <a:t>$9.82 per test</a:t>
            </a:r>
          </a:p>
        </p:txBody>
      </p:sp>
      <p:sp>
        <p:nvSpPr>
          <p:cNvPr id="190" name="Rectangle 189">
            <a:extLst>
              <a:ext uri="{FF2B5EF4-FFF2-40B4-BE49-F238E27FC236}">
                <a16:creationId xmlns:a16="http://schemas.microsoft.com/office/drawing/2014/main" id="{EC278412-3921-49C8-9546-B7376CEE3500}"/>
              </a:ext>
            </a:extLst>
          </p:cNvPr>
          <p:cNvSpPr/>
          <p:nvPr/>
        </p:nvSpPr>
        <p:spPr>
          <a:xfrm>
            <a:off x="6409785" y="4380007"/>
            <a:ext cx="1614749" cy="6737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Calculated All-inclusive Cost</a:t>
            </a:r>
          </a:p>
        </p:txBody>
      </p:sp>
      <p:sp>
        <p:nvSpPr>
          <p:cNvPr id="192" name="TextBox 191">
            <a:extLst>
              <a:ext uri="{FF2B5EF4-FFF2-40B4-BE49-F238E27FC236}">
                <a16:creationId xmlns:a16="http://schemas.microsoft.com/office/drawing/2014/main" id="{A88D8207-2962-42A6-9FEC-25D2A837CE0D}"/>
              </a:ext>
            </a:extLst>
          </p:cNvPr>
          <p:cNvSpPr txBox="1"/>
          <p:nvPr/>
        </p:nvSpPr>
        <p:spPr>
          <a:xfrm>
            <a:off x="314330" y="6603930"/>
            <a:ext cx="5948454" cy="230832"/>
          </a:xfrm>
          <a:prstGeom prst="rect">
            <a:avLst/>
          </a:prstGeom>
          <a:noFill/>
        </p:spPr>
        <p:txBody>
          <a:bodyPr wrap="square" rtlCol="0">
            <a:spAutoFit/>
          </a:bodyPr>
          <a:lstStyle/>
          <a:p>
            <a:r>
              <a:rPr lang="en-US" sz="900" b="0" i="1" dirty="0">
                <a:solidFill>
                  <a:schemeClr val="tx1"/>
                </a:solidFill>
                <a:latin typeface="+mj-lt"/>
              </a:rPr>
              <a:t>* Average prices paid from 2019-1H 2021 HPV test procurement through </a:t>
            </a:r>
            <a:r>
              <a:rPr lang="en-US" sz="900" b="0" i="1" dirty="0" err="1">
                <a:solidFill>
                  <a:schemeClr val="tx1"/>
                </a:solidFill>
                <a:latin typeface="+mj-lt"/>
              </a:rPr>
              <a:t>Unitaid</a:t>
            </a:r>
            <a:r>
              <a:rPr lang="en-US" sz="900" b="0" i="1" dirty="0">
                <a:solidFill>
                  <a:schemeClr val="tx1"/>
                </a:solidFill>
                <a:latin typeface="+mj-lt"/>
              </a:rPr>
              <a:t>-funded Cervical Cancer grant   </a:t>
            </a:r>
          </a:p>
        </p:txBody>
      </p:sp>
    </p:spTree>
    <p:extLst>
      <p:ext uri="{BB962C8B-B14F-4D97-AF65-F5344CB8AC3E}">
        <p14:creationId xmlns:p14="http://schemas.microsoft.com/office/powerpoint/2010/main" val="155243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e0vm63PSAmhPAUW_EqS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G-Nonwide">
  <a:themeElements>
    <a:clrScheme name="zeevo">
      <a:dk1>
        <a:sysClr val="windowText" lastClr="000000"/>
      </a:dk1>
      <a:lt1>
        <a:sysClr val="window" lastClr="FFFFFF"/>
      </a:lt1>
      <a:dk2>
        <a:srgbClr val="686F76"/>
      </a:dk2>
      <a:lt2>
        <a:srgbClr val="A4A9AD"/>
      </a:lt2>
      <a:accent1>
        <a:srgbClr val="47A6F1"/>
      </a:accent1>
      <a:accent2>
        <a:srgbClr val="74C131"/>
      </a:accent2>
      <a:accent3>
        <a:srgbClr val="F57036"/>
      </a:accent3>
      <a:accent4>
        <a:srgbClr val="E64729"/>
      </a:accent4>
      <a:accent5>
        <a:srgbClr val="3F64AF"/>
      </a:accent5>
      <a:accent6>
        <a:srgbClr val="686F76"/>
      </a:accent6>
      <a:hlink>
        <a:srgbClr val="2F4B84"/>
      </a:hlink>
      <a:folHlink>
        <a:srgbClr val="357DB5"/>
      </a:folHlink>
    </a:clrScheme>
    <a:fontScheme name="zeevo">
      <a:majorFont>
        <a:latin typeface="Montserrat Semi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AB35431D-AACF-426E-A168-2C59FE102C1C}" vid="{4A0154BC-DC42-4757-B2AF-313F9F9D7A07}"/>
    </a:ext>
  </a:extLst>
</a:theme>
</file>

<file path=ppt/theme/theme2.xml><?xml version="1.0" encoding="utf-8"?>
<a:theme xmlns:a="http://schemas.openxmlformats.org/drawingml/2006/main" name="CHAI PST Template 2012 - blue">
  <a:themeElements>
    <a:clrScheme name="Custom 1">
      <a:dk1>
        <a:sysClr val="windowText" lastClr="000000"/>
      </a:dk1>
      <a:lt1>
        <a:sysClr val="window" lastClr="FFFFFF"/>
      </a:lt1>
      <a:dk2>
        <a:srgbClr val="00347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PowerPoint Template 1">
    <a:dk1>
      <a:srgbClr val="000000"/>
    </a:dk1>
    <a:lt1>
      <a:srgbClr val="FFFFFF"/>
    </a:lt1>
    <a:dk2>
      <a:srgbClr val="D8B233"/>
    </a:dk2>
    <a:lt2>
      <a:srgbClr val="969696"/>
    </a:lt2>
    <a:accent1>
      <a:srgbClr val="49697D"/>
    </a:accent1>
    <a:accent2>
      <a:srgbClr val="3473BA"/>
    </a:accent2>
    <a:accent3>
      <a:srgbClr val="FFFFFF"/>
    </a:accent3>
    <a:accent4>
      <a:srgbClr val="000000"/>
    </a:accent4>
    <a:accent5>
      <a:srgbClr val="B1B9BF"/>
    </a:accent5>
    <a:accent6>
      <a:srgbClr val="2E68A8"/>
    </a:accent6>
    <a:hlink>
      <a:srgbClr val="A0AAB4"/>
    </a:hlink>
    <a:folHlink>
      <a:srgbClr val="67ADD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655B2FF72518499D87216D9444534F" ma:contentTypeVersion="11" ma:contentTypeDescription="Create a new document." ma:contentTypeScope="" ma:versionID="cb753a791d2600b8dd072cfd6d031ba9">
  <xsd:schema xmlns:xsd="http://www.w3.org/2001/XMLSchema" xmlns:xs="http://www.w3.org/2001/XMLSchema" xmlns:p="http://schemas.microsoft.com/office/2006/metadata/properties" xmlns:ns1="http://schemas.microsoft.com/sharepoint/v3" xmlns:ns2="1187ab52-1b20-474a-ab7c-5fa694b63801" xmlns:ns3="7af18f27-dec9-493c-a2ff-5c21a3d9048e" targetNamespace="http://schemas.microsoft.com/office/2006/metadata/properties" ma:root="true" ma:fieldsID="f73e2d9526ff5aa7fe45a20ef2a79983" ns1:_="" ns2:_="" ns3:_="">
    <xsd:import namespace="http://schemas.microsoft.com/sharepoint/v3"/>
    <xsd:import namespace="1187ab52-1b20-474a-ab7c-5fa694b63801"/>
    <xsd:import namespace="7af18f27-dec9-493c-a2ff-5c21a3d9048e"/>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87ab52-1b20-474a-ab7c-5fa694b638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18f27-dec9-493c-a2ff-5c21a3d9048e"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6AB49-6128-4BE5-8CDA-47AE2272129B}">
  <ds:schemaRefs>
    <ds:schemaRef ds:uri="http://schemas.microsoft.com/sharepoint/v3/contenttype/forms"/>
  </ds:schemaRefs>
</ds:datastoreItem>
</file>

<file path=customXml/itemProps2.xml><?xml version="1.0" encoding="utf-8"?>
<ds:datastoreItem xmlns:ds="http://schemas.openxmlformats.org/officeDocument/2006/customXml" ds:itemID="{3FD5A8C0-A230-4E63-9499-E32FF41D6852}">
  <ds:schemaRefs>
    <ds:schemaRef ds:uri="http://purl.org/dc/elements/1.1/"/>
    <ds:schemaRef ds:uri="http://schemas.microsoft.com/sharepoint/v3"/>
    <ds:schemaRef ds:uri="7af18f27-dec9-493c-a2ff-5c21a3d9048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187ab52-1b20-474a-ab7c-5fa694b6380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9F68CF3-759A-454C-BEA9-BA0A12A35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87ab52-1b20-474a-ab7c-5fa694b63801"/>
    <ds:schemaRef ds:uri="7af18f27-dec9-493c-a2ff-5c21a3d904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ZG-Onscreen</Template>
  <TotalTime>27583</TotalTime>
  <Words>1816</Words>
  <Application>Microsoft Office PowerPoint</Application>
  <PresentationFormat>Grand écran</PresentationFormat>
  <Paragraphs>435</Paragraphs>
  <Slides>10</Slides>
  <Notes>10</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10</vt:i4>
      </vt:variant>
    </vt:vector>
  </HeadingPairs>
  <TitlesOfParts>
    <vt:vector size="20" baseType="lpstr">
      <vt:lpstr>Arial</vt:lpstr>
      <vt:lpstr>Calibri</vt:lpstr>
      <vt:lpstr>Calibri (Body)</vt:lpstr>
      <vt:lpstr>Cambria</vt:lpstr>
      <vt:lpstr>Montserrat Light</vt:lpstr>
      <vt:lpstr>Montserrat Semi Bold</vt:lpstr>
      <vt:lpstr>Wingdings</vt:lpstr>
      <vt:lpstr>ZG-Nonwide</vt:lpstr>
      <vt:lpstr>CHAI PST Template 2012 - blue</vt:lpstr>
      <vt:lpstr>think-cell Slide</vt:lpstr>
      <vt:lpstr>Présentation PowerPoint</vt:lpstr>
      <vt:lpstr>Agenda</vt:lpstr>
      <vt:lpstr>Current guidance from WHO has recommended HPV testing as a primary screening modality, however limitations such as pricing and infrastructure may impact scalability </vt:lpstr>
      <vt:lpstr>Through the rapid expansion of TB and HIV testing programs, and more recently through COVID-program expansions, testing infrastructure has expanded greatly across Low-and-Middle-Income countries</vt:lpstr>
      <vt:lpstr>Pricing remains a key barrier to scale, with various key components for HPV testing driving overall pricing: test reagents and consumables, instrument, sample collection media and swabs, etc. </vt:lpstr>
      <vt:lpstr>Pricing should be analyzed as a comprehensive “all-inclusive price per patient result” taking into account all costs needed to provide a patient with an actionable result </vt:lpstr>
      <vt:lpstr>Global pricing offers from suppliers demonstrate a diverse set of offerings</vt:lpstr>
      <vt:lpstr>When accounting for additional costs including sample collection, instrument, service and maintenance, and supply chain, estimated costs increase by $1-$6 </vt:lpstr>
      <vt:lpstr>Présentation PowerPoint</vt:lpstr>
      <vt:lpstr>Présentation PowerPoint</vt:lpstr>
    </vt:vector>
  </TitlesOfParts>
  <Manager/>
  <Company>CHAI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Budget</dc:title>
  <dc:subject/>
  <dc:creator>Joey Johnsen</dc:creator>
  <cp:keywords/>
  <dc:description/>
  <cp:lastModifiedBy>Anne-Marie Cavillon</cp:lastModifiedBy>
  <cp:revision>1227</cp:revision>
  <cp:lastPrinted>2018-12-05T19:46:50Z</cp:lastPrinted>
  <dcterms:created xsi:type="dcterms:W3CDTF">2018-02-15T00:29:23Z</dcterms:created>
  <dcterms:modified xsi:type="dcterms:W3CDTF">2021-07-20T10:35:16Z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COpt">
    <vt:lpwstr>0</vt:lpwstr>
  </property>
  <property fmtid="{D5CDD505-2E9C-101B-9397-08002B2CF9AE}" pid="3" name="PNSOpt">
    <vt:lpwstr>1</vt:lpwstr>
  </property>
  <property fmtid="{D5CDD505-2E9C-101B-9397-08002B2CF9AE}" pid="4" name="ContentTypeId">
    <vt:lpwstr>0x01010039655B2FF72518499D87216D9444534F</vt:lpwstr>
  </property>
  <property fmtid="{D5CDD505-2E9C-101B-9397-08002B2CF9AE}" pid="5" name="PresUniqueID">
    <vt:lpwstr>N190BC2RI11</vt:lpwstr>
  </property>
  <property fmtid="{D5CDD505-2E9C-101B-9397-08002B2CF9AE}" pid="6" name="display_urn:schemas-microsoft-com:office:office#Editor">
    <vt:lpwstr>Dasani, Aum-IBD+</vt:lpwstr>
  </property>
  <property fmtid="{D5CDD505-2E9C-101B-9397-08002B2CF9AE}" pid="7" name="_dlc_ExpireDate">
    <vt:lpwstr>2013-12-27T07:51:10Z</vt:lpwstr>
  </property>
  <property fmtid="{D5CDD505-2E9C-101B-9397-08002B2CF9AE}" pid="8" name="ContentType">
    <vt:lpwstr>Generic Document</vt:lpwstr>
  </property>
  <property fmtid="{D5CDD505-2E9C-101B-9397-08002B2CF9AE}" pid="9"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y fmtid="{D5CDD505-2E9C-101B-9397-08002B2CF9AE}" pid="10" name="_dlc_policyId">
    <vt:lpwstr>/deals/30/3325081/Documents</vt:lpwstr>
  </property>
  <property fmtid="{D5CDD505-2E9C-101B-9397-08002B2CF9AE}" pid="11" name="PresentationIDs">
    <vt:lpwstr/>
  </property>
  <property fmtid="{D5CDD505-2E9C-101B-9397-08002B2CF9AE}" pid="12" name="CompanyId">
    <vt:lpwstr/>
  </property>
  <property fmtid="{D5CDD505-2E9C-101B-9397-08002B2CF9AE}" pid="13" name="Sectors">
    <vt:lpwstr/>
  </property>
  <property fmtid="{D5CDD505-2E9C-101B-9397-08002B2CF9AE}" pid="14" name="Products">
    <vt:lpwstr/>
  </property>
  <property fmtid="{D5CDD505-2E9C-101B-9397-08002B2CF9AE}" pid="15" name="Region">
    <vt:lpwstr/>
  </property>
  <property fmtid="{D5CDD505-2E9C-101B-9397-08002B2CF9AE}" pid="16" name="CompanyName">
    <vt:lpwstr/>
  </property>
  <property fmtid="{D5CDD505-2E9C-101B-9397-08002B2CF9AE}" pid="17" name="ProjectOpportunityId">
    <vt:lpwstr/>
  </property>
  <property fmtid="{D5CDD505-2E9C-101B-9397-08002B2CF9AE}" pid="18" name="Country">
    <vt:lpwstr/>
  </property>
  <property fmtid="{D5CDD505-2E9C-101B-9397-08002B2CF9AE}" pid="19" name="ProjectName">
    <vt:lpwstr/>
  </property>
  <property fmtid="{D5CDD505-2E9C-101B-9397-08002B2CF9AE}" pid="20" name="Abbreviation">
    <vt:lpwstr/>
  </property>
</Properties>
</file>